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68" r:id="rId2"/>
    <p:sldId id="291" r:id="rId3"/>
    <p:sldId id="292" r:id="rId4"/>
    <p:sldId id="295" r:id="rId5"/>
    <p:sldId id="259" r:id="rId6"/>
    <p:sldId id="269" r:id="rId7"/>
    <p:sldId id="256" r:id="rId8"/>
    <p:sldId id="258" r:id="rId9"/>
    <p:sldId id="260" r:id="rId10"/>
    <p:sldId id="265" r:id="rId11"/>
    <p:sldId id="266" r:id="rId12"/>
    <p:sldId id="288" r:id="rId13"/>
    <p:sldId id="257" r:id="rId14"/>
    <p:sldId id="267" r:id="rId15"/>
    <p:sldId id="282" r:id="rId16"/>
    <p:sldId id="286" r:id="rId17"/>
    <p:sldId id="283" r:id="rId18"/>
    <p:sldId id="274" r:id="rId19"/>
    <p:sldId id="297" r:id="rId20"/>
    <p:sldId id="29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9000"/>
    <a:srgbClr val="F6FF67"/>
    <a:srgbClr val="F5FF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98"/>
    <p:restoredTop sz="93759"/>
  </p:normalViewPr>
  <p:slideViewPr>
    <p:cSldViewPr snapToGrid="0">
      <p:cViewPr>
        <p:scale>
          <a:sx n="72" d="100"/>
          <a:sy n="72" d="100"/>
        </p:scale>
        <p:origin x="728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1E9C5B-E523-E64F-931E-752AF7A5903A}" type="datetimeFigureOut">
              <a:rPr lang="en-US" smtClean="0"/>
              <a:t>4/18/24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3E956-824F-F847-BE9A-B22882DAE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01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3E956-824F-F847-BE9A-B22882DAE4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596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732C2-A468-0509-E096-830575EA0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A305A6-DA3E-B0F0-54BC-04B61EBA6A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ECEEE7-28D4-47C1-BBB8-48E44A0374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4762F-0BC0-C735-7D53-CACE51F324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3E956-824F-F847-BE9A-B22882DAE4E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269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5975C-F8DC-08D0-5054-5E9607A6E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062257-0DD5-C07B-692D-A1CF51154D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71A3C0-B166-9B75-2A01-451308FC5B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Figure x: </a:t>
            </a:r>
            <a:r>
              <a:rPr lang="en-US" sz="1200" dirty="0"/>
              <a:t>Overview of clustering and cell types in yolk sac data set for </a:t>
            </a:r>
            <a:r>
              <a:rPr lang="en-US" sz="1200" dirty="0" err="1"/>
              <a:t>pseudotime</a:t>
            </a:r>
            <a:r>
              <a:rPr lang="en-US" sz="1200" dirty="0"/>
              <a:t> trajectory. A) Mast cell differentiation overview. B) Overview of the % of each cell type based on Carnegie stage of development. C) UMAPs of clustering before and after integration. </a:t>
            </a:r>
            <a:endParaRPr lang="en-US" sz="1200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81FCC-D675-5644-B901-7F48D167A0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3E956-824F-F847-BE9A-B22882DAE4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655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8D495-B815-0C20-97A0-07D833434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6C96C-2592-1E91-D51D-8E7FA7AAF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83283D-1B5D-C622-BC00-D4F9FA9283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Figure x: </a:t>
            </a:r>
            <a:r>
              <a:rPr lang="en-US" sz="1200" dirty="0"/>
              <a:t>Overview of clustering and cell types in yolk sac data set for </a:t>
            </a:r>
            <a:r>
              <a:rPr lang="en-US" sz="1200" dirty="0" err="1"/>
              <a:t>pseudotime</a:t>
            </a:r>
            <a:r>
              <a:rPr lang="en-US" sz="1200" dirty="0"/>
              <a:t> trajectory. A) Mast cell differentiation overview. B) Overview of the % of each cell type based on Carnegie stage of development. C) UMAPs of clustering before and after integration. </a:t>
            </a:r>
            <a:endParaRPr lang="en-US" sz="1200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6FFC8-975F-5832-41E2-D0D2B8ADB4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3E956-824F-F847-BE9A-B22882DAE4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769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3E956-824F-F847-BE9A-B22882DAE4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31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3E956-824F-F847-BE9A-B22882DAE4E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468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3E956-824F-F847-BE9A-B22882DAE4E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66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DC872-1DB0-28C2-CDBC-BF1C70341D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0AB3FA-EB08-4264-3285-1FAB186C2A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08E07E-B98B-20DC-49D4-A530F4531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427F-ED41-6A47-A436-51CC4AC95B6E}" type="datetimeFigureOut">
              <a:rPr lang="en-US" smtClean="0"/>
              <a:t>4/18/24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B0F806-4E6B-B0CC-8F78-0FA76F476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F8035-DA81-C74A-AA8A-7773B4B2E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81574-6405-6C4A-BFA3-C85340ACF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642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0502E-6D32-9A12-6599-99AEB09E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5FD5E3-5A6A-5C58-AF19-DFE30AC3EA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2C12A-2C1B-1E5F-A759-9D8138CA4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427F-ED41-6A47-A436-51CC4AC95B6E}" type="datetimeFigureOut">
              <a:rPr lang="en-US" smtClean="0"/>
              <a:t>4/18/24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B10F6-FDDD-DA6F-25DD-3CB5F9E6F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74D75-1ABD-E68D-117F-1F4128CB6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81574-6405-6C4A-BFA3-C85340ACF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652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D28545-73F8-6C2F-2CD0-4257BFDB96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203D9D-0D92-3D9B-AB71-606BB19520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946E22-5E1F-6F74-7E58-C2C37023F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427F-ED41-6A47-A436-51CC4AC95B6E}" type="datetimeFigureOut">
              <a:rPr lang="en-US" smtClean="0"/>
              <a:t>4/18/24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4ECA0-1CD8-A8B9-50A2-69D9A73B2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374AC-594F-5F6C-B23B-E4A938D34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81574-6405-6C4A-BFA3-C85340ACF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219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FCDED-B6F2-39CA-66B7-DD233B2C1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E9580-8FDB-98DA-1A53-0F350E52F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4A564-7129-C464-645D-CD24B0599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427F-ED41-6A47-A436-51CC4AC95B6E}" type="datetimeFigureOut">
              <a:rPr lang="en-US" smtClean="0"/>
              <a:t>4/18/24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1742B-2535-6330-E184-A33F930E8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7077B-3697-A974-5BBB-BA9F81E92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81574-6405-6C4A-BFA3-C85340ACF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92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D5CE7-14B2-AFD1-2755-2F1FD75B6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6E6EC-7887-3AB9-63F9-06D8520AE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29650-F72F-CDF2-2ECC-052D2A63B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427F-ED41-6A47-A436-51CC4AC95B6E}" type="datetimeFigureOut">
              <a:rPr lang="en-US" smtClean="0"/>
              <a:t>4/18/24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878AA4-0DB2-4CC7-1446-CE7A62AC4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AA2DF-1C3D-FF11-0418-A59E17AEA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81574-6405-6C4A-BFA3-C85340ACF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618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32D1B-4D9E-A0E8-D1DA-B5FE0A993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3BBDC-F244-ED38-D54E-8018738A0E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AF30FE-192B-22D3-39C0-F5F10322C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58A6B0-0801-3BB7-F9E7-05D52E0FE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427F-ED41-6A47-A436-51CC4AC95B6E}" type="datetimeFigureOut">
              <a:rPr lang="en-US" smtClean="0"/>
              <a:t>4/18/24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2B2E4-D1A6-B37C-51F2-603DBC27A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E83DB0-0E5F-8C47-53A5-3A507DD75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81574-6405-6C4A-BFA3-C85340ACF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61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01BCE-EBC8-02E2-AFA3-3DDD13C4A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83DF8-1E94-0140-A606-ACEC6CDA3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666561-4AC1-FB43-EABD-11EE06B1AD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D3F1CB-38DC-9189-E1A3-8C9B5E8624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210255-1721-2CDA-FABD-7A0F51F390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7B62BB-7728-533C-B0A3-744466AC5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427F-ED41-6A47-A436-51CC4AC95B6E}" type="datetimeFigureOut">
              <a:rPr lang="en-US" smtClean="0"/>
              <a:t>4/18/24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56A42A-E71D-AF25-7714-15443160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2319C5-6E2F-7133-0E6E-0CA272943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81574-6405-6C4A-BFA3-C85340ACF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163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44DE4-EE80-09DA-78D3-594CB5C34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D9B700-B977-1AD6-306A-1D107553E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427F-ED41-6A47-A436-51CC4AC95B6E}" type="datetimeFigureOut">
              <a:rPr lang="en-US" smtClean="0"/>
              <a:t>4/18/24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110C2C-4F0C-4E0B-5088-DB88C1873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DD45-50DA-6B2E-3466-C12184032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81574-6405-6C4A-BFA3-C85340ACF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73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0EEA19-3D5E-90A1-C6B7-35F2ED8F1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427F-ED41-6A47-A436-51CC4AC95B6E}" type="datetimeFigureOut">
              <a:rPr lang="en-US" smtClean="0"/>
              <a:t>4/18/24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481E92-9499-9D86-C7F0-A3F594A3D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A9F1B-3F96-2C4E-B6CE-F24FD80BE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81574-6405-6C4A-BFA3-C85340ACF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06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0816F-F845-82B6-86FA-D5FEA821D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AD9A5-8FD2-6FCB-2904-5C868FFB2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3B443B-FF00-D78B-C67C-2E1485C2F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9311E5-F22C-9829-93A0-97F0DCA36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427F-ED41-6A47-A436-51CC4AC95B6E}" type="datetimeFigureOut">
              <a:rPr lang="en-US" smtClean="0"/>
              <a:t>4/18/24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33AD5A-D5E7-A1D4-5247-4AC635477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F42712-D288-5A34-79FB-CEE688F54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81574-6405-6C4A-BFA3-C85340ACF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56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E8C93-1E53-7BD6-7E2A-B3EF3493B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8973F2-A096-86F6-AD34-C613D22729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489EBE-D3DE-856A-05E3-DCC72848CC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C2055E-05C4-5541-8049-0627F474C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E427F-ED41-6A47-A436-51CC4AC95B6E}" type="datetimeFigureOut">
              <a:rPr lang="en-US" smtClean="0"/>
              <a:t>4/18/24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470F3E-0EC6-FB70-3E08-A61EBD408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07825C-E24A-F3F7-6EB6-286C0716E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81574-6405-6C4A-BFA3-C85340ACF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9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CAB8EE-858F-3606-F296-4634BCE08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7A8ED-3870-34C4-3999-A415AF761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0E3ED-DAEC-0DBF-78A5-CCC60DE986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CE427F-ED41-6A47-A436-51CC4AC95B6E}" type="datetimeFigureOut">
              <a:rPr lang="en-US" smtClean="0"/>
              <a:t>4/18/24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7818EE-6547-0959-2A90-13432F2E13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13012-CB0A-5968-DBB1-D4D0B0D5F0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A81574-6405-6C4A-BFA3-C85340ACF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036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12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4.png"/><Relationship Id="rId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DA52B-FD79-4EC6-C7A4-F98BCDA5D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BDC5DC5-EB0A-8A13-8345-070177609C00}"/>
              </a:ext>
            </a:extLst>
          </p:cNvPr>
          <p:cNvSpPr txBox="1"/>
          <p:nvPr/>
        </p:nvSpPr>
        <p:spPr>
          <a:xfrm>
            <a:off x="120408" y="18237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01CC92-C3A7-9EFC-83E7-05A477C27CB2}"/>
              </a:ext>
            </a:extLst>
          </p:cNvPr>
          <p:cNvSpPr txBox="1"/>
          <p:nvPr/>
        </p:nvSpPr>
        <p:spPr>
          <a:xfrm>
            <a:off x="120408" y="2623614"/>
            <a:ext cx="31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</a:t>
            </a:r>
          </a:p>
        </p:txBody>
      </p:sp>
      <p:pic>
        <p:nvPicPr>
          <p:cNvPr id="7" name="Picture 6" descr="A diagram of a fetus&#10;&#10;Description automatically generated">
            <a:extLst>
              <a:ext uri="{FF2B5EF4-FFF2-40B4-BE49-F238E27FC236}">
                <a16:creationId xmlns:a16="http://schemas.microsoft.com/office/drawing/2014/main" id="{58DFF8D2-5AC7-7660-D39C-F8AF6F0441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8" t="13923" r="4498" b="30714"/>
          <a:stretch/>
        </p:blipFill>
        <p:spPr>
          <a:xfrm>
            <a:off x="489741" y="27145"/>
            <a:ext cx="5103361" cy="2132747"/>
          </a:xfrm>
          <a:prstGeom prst="rect">
            <a:avLst/>
          </a:prstGeom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19282EC0-7A3F-EDBD-FA0E-B65EA397B2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911" t="33013" b="35679"/>
          <a:stretch/>
        </p:blipFill>
        <p:spPr>
          <a:xfrm>
            <a:off x="5313756" y="4619548"/>
            <a:ext cx="2481480" cy="1837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51B297-68DF-82F8-6F78-FB0DEF0AB15E}"/>
              </a:ext>
            </a:extLst>
          </p:cNvPr>
          <p:cNvSpPr txBox="1"/>
          <p:nvPr/>
        </p:nvSpPr>
        <p:spPr>
          <a:xfrm>
            <a:off x="6368312" y="235553"/>
            <a:ext cx="5597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Ratio of cells expressed In Each Stage of Development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9B90D5-3DDD-F9FF-56DC-95BCC12D438A}"/>
              </a:ext>
            </a:extLst>
          </p:cNvPr>
          <p:cNvSpPr txBox="1"/>
          <p:nvPr/>
        </p:nvSpPr>
        <p:spPr>
          <a:xfrm rot="16200000">
            <a:off x="5226381" y="1746853"/>
            <a:ext cx="1223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% of Cells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259297-0D0B-48EF-582A-A810262DE544}"/>
              </a:ext>
            </a:extLst>
          </p:cNvPr>
          <p:cNvSpPr txBox="1"/>
          <p:nvPr/>
        </p:nvSpPr>
        <p:spPr>
          <a:xfrm>
            <a:off x="8063656" y="3652644"/>
            <a:ext cx="2420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Stage of Development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941F8C-CEAD-7741-304C-B57DD700FE7A}"/>
              </a:ext>
            </a:extLst>
          </p:cNvPr>
          <p:cNvSpPr txBox="1"/>
          <p:nvPr/>
        </p:nvSpPr>
        <p:spPr>
          <a:xfrm>
            <a:off x="5701148" y="182373"/>
            <a:ext cx="32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pic>
        <p:nvPicPr>
          <p:cNvPr id="19" name="Picture 18" descr="A group of colorful rectangular shapes&#10;&#10;Description automatically generated with medium confidence">
            <a:extLst>
              <a:ext uri="{FF2B5EF4-FFF2-40B4-BE49-F238E27FC236}">
                <a16:creationId xmlns:a16="http://schemas.microsoft.com/office/drawing/2014/main" id="{39AED3A9-40AA-E3AA-330B-D06A06BA52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97" t="8506" r="5032" b="5181"/>
          <a:stretch/>
        </p:blipFill>
        <p:spPr>
          <a:xfrm>
            <a:off x="6022754" y="667141"/>
            <a:ext cx="6169246" cy="2985503"/>
          </a:xfrm>
          <a:prstGeom prst="rect">
            <a:avLst/>
          </a:prstGeom>
        </p:spPr>
      </p:pic>
      <p:pic>
        <p:nvPicPr>
          <p:cNvPr id="20" name="Picture 19" descr="A group of colorful lines with text&#10;&#10;Description automatically generated with medium confidence">
            <a:extLst>
              <a:ext uri="{FF2B5EF4-FFF2-40B4-BE49-F238E27FC236}">
                <a16:creationId xmlns:a16="http://schemas.microsoft.com/office/drawing/2014/main" id="{C2A2A7DF-ADA8-AD21-C359-97293AE304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340" t="10032" r="7285"/>
          <a:stretch/>
        </p:blipFill>
        <p:spPr>
          <a:xfrm>
            <a:off x="8248745" y="4575264"/>
            <a:ext cx="2639360" cy="179216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40B085A-7088-6990-FE37-85F57B671029}"/>
              </a:ext>
            </a:extLst>
          </p:cNvPr>
          <p:cNvSpPr txBox="1"/>
          <p:nvPr/>
        </p:nvSpPr>
        <p:spPr>
          <a:xfrm>
            <a:off x="790751" y="2245787"/>
            <a:ext cx="21272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Not Integrated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6D23D4-C6EB-06B0-C436-8C090E386B01}"/>
              </a:ext>
            </a:extLst>
          </p:cNvPr>
          <p:cNvSpPr txBox="1"/>
          <p:nvPr/>
        </p:nvSpPr>
        <p:spPr>
          <a:xfrm>
            <a:off x="2964139" y="2245788"/>
            <a:ext cx="25046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Integrated Using Harmony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C652F1-746B-3F60-85DA-8A47CBB5B9AC}"/>
              </a:ext>
            </a:extLst>
          </p:cNvPr>
          <p:cNvSpPr txBox="1"/>
          <p:nvPr/>
        </p:nvSpPr>
        <p:spPr>
          <a:xfrm>
            <a:off x="5313756" y="4252099"/>
            <a:ext cx="25046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Cell Types (C)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FA7979-CECC-DC40-7C7A-F0CCF8B6DB4B}"/>
              </a:ext>
            </a:extLst>
          </p:cNvPr>
          <p:cNvSpPr txBox="1"/>
          <p:nvPr/>
        </p:nvSpPr>
        <p:spPr>
          <a:xfrm>
            <a:off x="8248745" y="4202646"/>
            <a:ext cx="25046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Cell Types (B)</a:t>
            </a:r>
          </a:p>
        </p:txBody>
      </p:sp>
      <p:pic>
        <p:nvPicPr>
          <p:cNvPr id="27" name="Picture 26" descr="A chart of different colored maps&#10;&#10;Description automatically generated with medium confidence">
            <a:extLst>
              <a:ext uri="{FF2B5EF4-FFF2-40B4-BE49-F238E27FC236}">
                <a16:creationId xmlns:a16="http://schemas.microsoft.com/office/drawing/2014/main" id="{DFD0F3BE-B290-C813-A1FC-FD56A1AAA26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2630"/>
          <a:stretch/>
        </p:blipFill>
        <p:spPr>
          <a:xfrm>
            <a:off x="567117" y="2589444"/>
            <a:ext cx="2127293" cy="4060208"/>
          </a:xfrm>
          <a:prstGeom prst="rect">
            <a:avLst/>
          </a:prstGeom>
        </p:spPr>
      </p:pic>
      <p:pic>
        <p:nvPicPr>
          <p:cNvPr id="28" name="Picture 27" descr="A chart of different colored maps&#10;&#10;Description automatically generated with medium confidence">
            <a:extLst>
              <a:ext uri="{FF2B5EF4-FFF2-40B4-BE49-F238E27FC236}">
                <a16:creationId xmlns:a16="http://schemas.microsoft.com/office/drawing/2014/main" id="{7ECE8599-B495-F54E-A2AE-EDE3AFE4928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075" r="22555"/>
          <a:stretch/>
        </p:blipFill>
        <p:spPr>
          <a:xfrm>
            <a:off x="2875010" y="2589444"/>
            <a:ext cx="2127293" cy="406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52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58A65-4C3B-7352-A742-64866A73D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B74351D-B868-9BE9-F3F0-2BA14C85783B}"/>
              </a:ext>
            </a:extLst>
          </p:cNvPr>
          <p:cNvGrpSpPr/>
          <p:nvPr/>
        </p:nvGrpSpPr>
        <p:grpSpPr>
          <a:xfrm>
            <a:off x="44721" y="0"/>
            <a:ext cx="12102558" cy="9123084"/>
            <a:chOff x="346037" y="273510"/>
            <a:chExt cx="12102558" cy="912308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C7BEA9F-ECB4-C809-CF19-9A3197C6F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6037" y="677179"/>
              <a:ext cx="11499925" cy="600742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0A24762-DE5F-ABE4-0882-F2C92E73DB90}"/>
                </a:ext>
              </a:extLst>
            </p:cNvPr>
            <p:cNvSpPr txBox="1"/>
            <p:nvPr/>
          </p:nvSpPr>
          <p:spPr>
            <a:xfrm>
              <a:off x="8122702" y="4687613"/>
              <a:ext cx="4325893" cy="4708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/>
                <a:t>RUNX1 = </a:t>
              </a:r>
              <a:r>
                <a:rPr lang="en-US" sz="1500" b="0" i="0" dirty="0">
                  <a:effectLst/>
                  <a:latin typeface="Söhne"/>
                </a:rPr>
                <a:t>transcription factor involved in hematopoiesis</a:t>
              </a:r>
              <a:endParaRPr lang="en-US" sz="1500" dirty="0"/>
            </a:p>
            <a:p>
              <a:r>
                <a:rPr lang="en-US" sz="1500" dirty="0"/>
                <a:t>CD34 = </a:t>
              </a:r>
              <a:r>
                <a:rPr lang="en-US" sz="1500" b="0" i="0" dirty="0">
                  <a:effectLst/>
                  <a:latin typeface="Söhne"/>
                </a:rPr>
                <a:t>cell surface glycoprotein expressed on hematopoietic stem cells and progenitor cells</a:t>
              </a:r>
              <a:endParaRPr lang="en-US" sz="1500" dirty="0"/>
            </a:p>
            <a:p>
              <a:r>
                <a:rPr lang="en-US" sz="1500" dirty="0"/>
                <a:t>GATA1 = </a:t>
              </a:r>
              <a:r>
                <a:rPr lang="en-US" sz="1500" b="0" i="0" dirty="0">
                  <a:effectLst/>
                  <a:latin typeface="Söhne"/>
                </a:rPr>
                <a:t>transcription factor that plays a critical role in erythropoiesis and </a:t>
              </a:r>
              <a:r>
                <a:rPr lang="en-US" sz="1500" b="0" i="0" dirty="0" err="1">
                  <a:effectLst/>
                  <a:latin typeface="Söhne"/>
                </a:rPr>
                <a:t>megakaryopoiesis</a:t>
              </a:r>
              <a:endParaRPr lang="en-US" sz="1500" dirty="0"/>
            </a:p>
            <a:p>
              <a:r>
                <a:rPr lang="en-US" sz="1500" dirty="0"/>
                <a:t>GATA2 = T</a:t>
              </a:r>
              <a:r>
                <a:rPr lang="en-US" sz="1500" b="0" i="0" dirty="0">
                  <a:effectLst/>
                  <a:latin typeface="Söhne"/>
                </a:rPr>
                <a:t>ranscription factor involved in hematopoiesis, </a:t>
              </a:r>
              <a:r>
                <a:rPr lang="en-US" sz="1500" b="0" i="0" dirty="0" err="1">
                  <a:effectLst/>
                  <a:latin typeface="Söhne"/>
                </a:rPr>
                <a:t>lymphangiogenesis</a:t>
              </a:r>
              <a:r>
                <a:rPr lang="en-US" sz="1500" b="0" i="0" dirty="0">
                  <a:effectLst/>
                  <a:latin typeface="Söhne"/>
                </a:rPr>
                <a:t>, and vascular development</a:t>
              </a:r>
              <a:endParaRPr lang="en-US" sz="1500" dirty="0"/>
            </a:p>
            <a:p>
              <a:r>
                <a:rPr lang="en-US" sz="1500" dirty="0"/>
                <a:t>MITF = </a:t>
              </a:r>
              <a:r>
                <a:rPr lang="en-US" sz="1500" b="0" i="0" dirty="0">
                  <a:effectLst/>
                  <a:latin typeface="Söhne"/>
                </a:rPr>
                <a:t>Microphthalmia-associated transcription factor) is a transcription factor that plays a critical role in the development and function of melanocytes, osteoclasts, and mast cells</a:t>
              </a:r>
              <a:endParaRPr lang="en-US" sz="1500" dirty="0"/>
            </a:p>
            <a:p>
              <a:r>
                <a:rPr lang="en-US" sz="1500" dirty="0"/>
                <a:t>BATF = (</a:t>
              </a:r>
              <a:r>
                <a:rPr lang="en-US" sz="1500" b="0" i="0" dirty="0">
                  <a:effectLst/>
                  <a:latin typeface="Söhne"/>
                </a:rPr>
                <a:t>Basic leucine zipper ATF-like transcription factor) is a transcription factor involved in immune regulation</a:t>
              </a:r>
              <a:endParaRPr lang="en-US" sz="1500" dirty="0"/>
            </a:p>
            <a:p>
              <a:r>
                <a:rPr lang="en-US" sz="1500" dirty="0"/>
                <a:t>KIT = </a:t>
              </a:r>
              <a:r>
                <a:rPr lang="en-US" sz="1500" b="0" i="0" dirty="0">
                  <a:effectLst/>
                  <a:latin typeface="Söhne"/>
                </a:rPr>
                <a:t>receptor tyrosine kinase involved in the regulation of cell survival, proliferation, and differentiation, particularly in hematopoietic stem cells, mast cells, and germ cells</a:t>
              </a:r>
              <a:endParaRPr lang="en-US" sz="15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E93769-5DF2-FCFA-0F7C-4CA14DFE0B55}"/>
                </a:ext>
              </a:extLst>
            </p:cNvPr>
            <p:cNvSpPr txBox="1"/>
            <p:nvPr/>
          </p:nvSpPr>
          <p:spPr>
            <a:xfrm>
              <a:off x="346037" y="27351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1172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548AA-5A4C-AEBB-86F0-082A2F6D1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CFED575-8D73-17BF-A83F-197D29377A2C}"/>
              </a:ext>
            </a:extLst>
          </p:cNvPr>
          <p:cNvGrpSpPr/>
          <p:nvPr/>
        </p:nvGrpSpPr>
        <p:grpSpPr>
          <a:xfrm>
            <a:off x="137930" y="738838"/>
            <a:ext cx="5722711" cy="3062167"/>
            <a:chOff x="125230" y="1488138"/>
            <a:chExt cx="5722711" cy="306216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75533CA-7BDE-1396-D558-C6BFD2468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9581" y="1672804"/>
              <a:ext cx="5508360" cy="287750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2E7C55-69B2-19D7-C9E7-E05744570183}"/>
                </a:ext>
              </a:extLst>
            </p:cNvPr>
            <p:cNvSpPr txBox="1"/>
            <p:nvPr/>
          </p:nvSpPr>
          <p:spPr>
            <a:xfrm>
              <a:off x="125230" y="148813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A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D4F024-EFC7-3E52-3A9E-FF9DDA76B9C8}"/>
              </a:ext>
            </a:extLst>
          </p:cNvPr>
          <p:cNvGrpSpPr/>
          <p:nvPr/>
        </p:nvGrpSpPr>
        <p:grpSpPr>
          <a:xfrm>
            <a:off x="6105629" y="738838"/>
            <a:ext cx="5835693" cy="3073742"/>
            <a:chOff x="6092929" y="1488138"/>
            <a:chExt cx="5835693" cy="307374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08C914B-2713-A3F0-9B41-F9A0241FC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0263" y="1684379"/>
              <a:ext cx="5508359" cy="28775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FFD2791-8413-FAB3-E44D-2903A19A7583}"/>
                </a:ext>
              </a:extLst>
            </p:cNvPr>
            <p:cNvSpPr txBox="1"/>
            <p:nvPr/>
          </p:nvSpPr>
          <p:spPr>
            <a:xfrm>
              <a:off x="6092929" y="148813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2602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614C1-CDA8-5D93-BCFC-B008D7A46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hart of different colored shapes&#10;&#10;Description automatically generated with medium confidence">
            <a:extLst>
              <a:ext uri="{FF2B5EF4-FFF2-40B4-BE49-F238E27FC236}">
                <a16:creationId xmlns:a16="http://schemas.microsoft.com/office/drawing/2014/main" id="{5465DA48-DBB3-9123-2E5B-71982498A8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762"/>
          <a:stretch/>
        </p:blipFill>
        <p:spPr>
          <a:xfrm>
            <a:off x="1072696" y="1751442"/>
            <a:ext cx="2858161" cy="5106558"/>
          </a:xfrm>
          <a:prstGeom prst="rect">
            <a:avLst/>
          </a:prstGeom>
        </p:spPr>
      </p:pic>
      <p:pic>
        <p:nvPicPr>
          <p:cNvPr id="13" name="Picture 12" descr="A chart of different colored shapes&#10;&#10;Description automatically generated with medium confidence">
            <a:extLst>
              <a:ext uri="{FF2B5EF4-FFF2-40B4-BE49-F238E27FC236}">
                <a16:creationId xmlns:a16="http://schemas.microsoft.com/office/drawing/2014/main" id="{681DBDEF-BC33-E7BA-2BD8-0113021D71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940" r="22224"/>
          <a:stretch/>
        </p:blipFill>
        <p:spPr>
          <a:xfrm>
            <a:off x="6556387" y="1641843"/>
            <a:ext cx="2525543" cy="5106557"/>
          </a:xfrm>
          <a:prstGeom prst="rect">
            <a:avLst/>
          </a:prstGeom>
        </p:spPr>
      </p:pic>
      <p:pic>
        <p:nvPicPr>
          <p:cNvPr id="15" name="Picture 14" descr="A screenshot of a graph&#10;&#10;Description automatically generated">
            <a:extLst>
              <a:ext uri="{FF2B5EF4-FFF2-40B4-BE49-F238E27FC236}">
                <a16:creationId xmlns:a16="http://schemas.microsoft.com/office/drawing/2014/main" id="{7803729D-3FA9-FD88-CAC9-3E51861844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094" r="22521"/>
          <a:stretch/>
        </p:blipFill>
        <p:spPr>
          <a:xfrm>
            <a:off x="9205561" y="1749199"/>
            <a:ext cx="2481479" cy="51065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7C29D7-95E9-B98C-FB51-F1CB349A8A39}"/>
              </a:ext>
            </a:extLst>
          </p:cNvPr>
          <p:cNvSpPr txBox="1"/>
          <p:nvPr/>
        </p:nvSpPr>
        <p:spPr>
          <a:xfrm>
            <a:off x="4383841" y="1121639"/>
            <a:ext cx="2162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Integrated based on Component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D19811-5827-372B-2DF7-C2330ED5BC9D}"/>
              </a:ext>
            </a:extLst>
          </p:cNvPr>
          <p:cNvSpPr txBox="1"/>
          <p:nvPr/>
        </p:nvSpPr>
        <p:spPr>
          <a:xfrm>
            <a:off x="6986220" y="1096075"/>
            <a:ext cx="2006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Integrated based </a:t>
            </a:r>
            <a:r>
              <a:rPr lang="en-US" b="1" dirty="0" err="1"/>
              <a:t>fetal.ids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CA890D-95E8-6F51-D11F-44054FFC9A44}"/>
              </a:ext>
            </a:extLst>
          </p:cNvPr>
          <p:cNvSpPr txBox="1"/>
          <p:nvPr/>
        </p:nvSpPr>
        <p:spPr>
          <a:xfrm>
            <a:off x="9272481" y="1119480"/>
            <a:ext cx="2760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Integrated based stage of Development</a:t>
            </a:r>
          </a:p>
        </p:txBody>
      </p:sp>
      <p:pic>
        <p:nvPicPr>
          <p:cNvPr id="24" name="Picture 23" descr="A chart of different colored shapes&#10;&#10;Description automatically generated with medium confidence">
            <a:extLst>
              <a:ext uri="{FF2B5EF4-FFF2-40B4-BE49-F238E27FC236}">
                <a16:creationId xmlns:a16="http://schemas.microsoft.com/office/drawing/2014/main" id="{4032BE2C-9531-DF16-E215-1202950A1B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43" r="22221"/>
          <a:stretch/>
        </p:blipFill>
        <p:spPr>
          <a:xfrm>
            <a:off x="3938974" y="1751440"/>
            <a:ext cx="2525542" cy="5106558"/>
          </a:xfrm>
          <a:prstGeom prst="rect">
            <a:avLst/>
          </a:prstGeom>
        </p:spPr>
      </p:pic>
      <p:pic>
        <p:nvPicPr>
          <p:cNvPr id="25" name="Picture 24" descr="A screenshot of a graph&#10;&#10;Description automatically generated">
            <a:extLst>
              <a:ext uri="{FF2B5EF4-FFF2-40B4-BE49-F238E27FC236}">
                <a16:creationId xmlns:a16="http://schemas.microsoft.com/office/drawing/2014/main" id="{457B1043-2831-684D-537E-D68195574E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911" t="33013" b="35679"/>
          <a:stretch/>
        </p:blipFill>
        <p:spPr>
          <a:xfrm>
            <a:off x="159224" y="0"/>
            <a:ext cx="2481480" cy="18372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96B763-8442-2707-34FA-5D32E844607D}"/>
              </a:ext>
            </a:extLst>
          </p:cNvPr>
          <p:cNvSpPr txBox="1"/>
          <p:nvPr/>
        </p:nvSpPr>
        <p:spPr>
          <a:xfrm>
            <a:off x="1902652" y="1272511"/>
            <a:ext cx="1687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 Integrated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6FF004-52B7-AA4A-9E7E-36FB88AAA6D5}"/>
              </a:ext>
            </a:extLst>
          </p:cNvPr>
          <p:cNvSpPr txBox="1"/>
          <p:nvPr/>
        </p:nvSpPr>
        <p:spPr>
          <a:xfrm>
            <a:off x="1399964" y="165261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8B0697-7E50-9B48-05E9-5DE38809DEBE}"/>
              </a:ext>
            </a:extLst>
          </p:cNvPr>
          <p:cNvSpPr txBox="1"/>
          <p:nvPr/>
        </p:nvSpPr>
        <p:spPr>
          <a:xfrm>
            <a:off x="4048390" y="165261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8C1843-EA29-6252-11D2-432A5578C3E3}"/>
              </a:ext>
            </a:extLst>
          </p:cNvPr>
          <p:cNvSpPr txBox="1"/>
          <p:nvPr/>
        </p:nvSpPr>
        <p:spPr>
          <a:xfrm>
            <a:off x="6627838" y="1652613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A1B656-20DD-5BE7-9F57-8E3292B99FF2}"/>
              </a:ext>
            </a:extLst>
          </p:cNvPr>
          <p:cNvSpPr txBox="1"/>
          <p:nvPr/>
        </p:nvSpPr>
        <p:spPr>
          <a:xfrm>
            <a:off x="9272481" y="1652613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453208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AC3D3-82DB-826E-BB95-7BBBD5C4D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68AB1F4D-EA3B-2D19-74EF-C9A2A89BE5EF}"/>
              </a:ext>
            </a:extLst>
          </p:cNvPr>
          <p:cNvGrpSpPr/>
          <p:nvPr/>
        </p:nvGrpSpPr>
        <p:grpSpPr>
          <a:xfrm>
            <a:off x="159224" y="0"/>
            <a:ext cx="11873552" cy="6858000"/>
            <a:chOff x="40989" y="0"/>
            <a:chExt cx="11873552" cy="6858000"/>
          </a:xfrm>
        </p:grpSpPr>
        <p:pic>
          <p:nvPicPr>
            <p:cNvPr id="11" name="Picture 10" descr="A chart of different colored shapes&#10;&#10;Description automatically generated with medium confidence">
              <a:extLst>
                <a:ext uri="{FF2B5EF4-FFF2-40B4-BE49-F238E27FC236}">
                  <a16:creationId xmlns:a16="http://schemas.microsoft.com/office/drawing/2014/main" id="{27529B0A-410C-22F3-D533-EADF4E02A6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0762"/>
            <a:stretch/>
          </p:blipFill>
          <p:spPr>
            <a:xfrm>
              <a:off x="954461" y="1751442"/>
              <a:ext cx="2858161" cy="5106558"/>
            </a:xfrm>
            <a:prstGeom prst="rect">
              <a:avLst/>
            </a:prstGeom>
          </p:spPr>
        </p:pic>
        <p:pic>
          <p:nvPicPr>
            <p:cNvPr id="13" name="Picture 12" descr="A chart of different colored shapes&#10;&#10;Description automatically generated with medium confidence">
              <a:extLst>
                <a:ext uri="{FF2B5EF4-FFF2-40B4-BE49-F238E27FC236}">
                  <a16:creationId xmlns:a16="http://schemas.microsoft.com/office/drawing/2014/main" id="{0FBA4AAF-19A6-9684-4576-F28C067F01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940" r="22224"/>
            <a:stretch/>
          </p:blipFill>
          <p:spPr>
            <a:xfrm>
              <a:off x="6427942" y="1749199"/>
              <a:ext cx="2525543" cy="5106557"/>
            </a:xfrm>
            <a:prstGeom prst="rect">
              <a:avLst/>
            </a:prstGeom>
          </p:spPr>
        </p:pic>
        <p:pic>
          <p:nvPicPr>
            <p:cNvPr id="15" name="Picture 14" descr="A screenshot of a graph&#10;&#10;Description automatically generated">
              <a:extLst>
                <a:ext uri="{FF2B5EF4-FFF2-40B4-BE49-F238E27FC236}">
                  <a16:creationId xmlns:a16="http://schemas.microsoft.com/office/drawing/2014/main" id="{F51814F5-C76A-5BC5-96D7-8232DAD7AC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2094" r="22521"/>
            <a:stretch/>
          </p:blipFill>
          <p:spPr>
            <a:xfrm>
              <a:off x="9087326" y="1749199"/>
              <a:ext cx="2481479" cy="510655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BFA1283-3485-16B0-74E8-F0CEF9AB0AEC}"/>
                </a:ext>
              </a:extLst>
            </p:cNvPr>
            <p:cNvSpPr txBox="1"/>
            <p:nvPr/>
          </p:nvSpPr>
          <p:spPr>
            <a:xfrm>
              <a:off x="4265606" y="1121639"/>
              <a:ext cx="21623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Integrated based on Component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2794E4F-22E4-96C6-71CF-6818A1E40ED9}"/>
                </a:ext>
              </a:extLst>
            </p:cNvPr>
            <p:cNvSpPr txBox="1"/>
            <p:nvPr/>
          </p:nvSpPr>
          <p:spPr>
            <a:xfrm>
              <a:off x="7013786" y="1134012"/>
              <a:ext cx="20066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Integrated based </a:t>
              </a:r>
              <a:r>
                <a:rPr lang="en-US" b="1" dirty="0" err="1"/>
                <a:t>fetal.ids</a:t>
              </a:r>
              <a:endParaRPr lang="en-US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8C10E24-0529-EF5D-4A45-D5E5347A9271}"/>
                </a:ext>
              </a:extLst>
            </p:cNvPr>
            <p:cNvSpPr txBox="1"/>
            <p:nvPr/>
          </p:nvSpPr>
          <p:spPr>
            <a:xfrm>
              <a:off x="9154246" y="1119480"/>
              <a:ext cx="27602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Integrated based stage of Development</a:t>
              </a:r>
            </a:p>
          </p:txBody>
        </p:sp>
        <p:pic>
          <p:nvPicPr>
            <p:cNvPr id="24" name="Picture 23" descr="A chart of different colored shapes&#10;&#10;Description automatically generated with medium confidence">
              <a:extLst>
                <a:ext uri="{FF2B5EF4-FFF2-40B4-BE49-F238E27FC236}">
                  <a16:creationId xmlns:a16="http://schemas.microsoft.com/office/drawing/2014/main" id="{6A1A042A-728F-4813-7EED-0363099E30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943" r="22221"/>
            <a:stretch/>
          </p:blipFill>
          <p:spPr>
            <a:xfrm>
              <a:off x="3820739" y="1751440"/>
              <a:ext cx="2525542" cy="5106558"/>
            </a:xfrm>
            <a:prstGeom prst="rect">
              <a:avLst/>
            </a:prstGeom>
          </p:spPr>
        </p:pic>
        <p:pic>
          <p:nvPicPr>
            <p:cNvPr id="25" name="Picture 24" descr="A screenshot of a graph&#10;&#10;Description automatically generated">
              <a:extLst>
                <a:ext uri="{FF2B5EF4-FFF2-40B4-BE49-F238E27FC236}">
                  <a16:creationId xmlns:a16="http://schemas.microsoft.com/office/drawing/2014/main" id="{5E0479CB-C371-7F61-8429-A2976929E9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911" t="33013" b="35679"/>
            <a:stretch/>
          </p:blipFill>
          <p:spPr>
            <a:xfrm>
              <a:off x="40989" y="0"/>
              <a:ext cx="2481480" cy="183727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506FF0E-FED5-24E9-A283-A58EAE7B659C}"/>
                </a:ext>
              </a:extLst>
            </p:cNvPr>
            <p:cNvSpPr txBox="1"/>
            <p:nvPr/>
          </p:nvSpPr>
          <p:spPr>
            <a:xfrm>
              <a:off x="1784417" y="1272511"/>
              <a:ext cx="16872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Not Integrated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251432C-58B0-3225-684A-DE3C3E12610E}"/>
                </a:ext>
              </a:extLst>
            </p:cNvPr>
            <p:cNvSpPr txBox="1"/>
            <p:nvPr/>
          </p:nvSpPr>
          <p:spPr>
            <a:xfrm>
              <a:off x="1281729" y="165261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1FC7A57-1C80-020F-56CA-F2A56FAAF894}"/>
                </a:ext>
              </a:extLst>
            </p:cNvPr>
            <p:cNvSpPr txBox="1"/>
            <p:nvPr/>
          </p:nvSpPr>
          <p:spPr>
            <a:xfrm>
              <a:off x="3930155" y="1652613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B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F9C40E5-B342-2E53-2A8C-234BED6E1152}"/>
                </a:ext>
              </a:extLst>
            </p:cNvPr>
            <p:cNvSpPr txBox="1"/>
            <p:nvPr/>
          </p:nvSpPr>
          <p:spPr>
            <a:xfrm>
              <a:off x="6509603" y="1652613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C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54F590-E61C-4CB2-CADE-646E87400407}"/>
                </a:ext>
              </a:extLst>
            </p:cNvPr>
            <p:cNvSpPr txBox="1"/>
            <p:nvPr/>
          </p:nvSpPr>
          <p:spPr>
            <a:xfrm>
              <a:off x="9154246" y="1652613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9158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B899D-3312-5C54-3935-86BAC8F9F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7382C592-B266-EADD-DF69-B077C67380B2}"/>
              </a:ext>
            </a:extLst>
          </p:cNvPr>
          <p:cNvGrpSpPr/>
          <p:nvPr/>
        </p:nvGrpSpPr>
        <p:grpSpPr>
          <a:xfrm>
            <a:off x="50997" y="138319"/>
            <a:ext cx="12090006" cy="6046998"/>
            <a:chOff x="50997" y="138319"/>
            <a:chExt cx="12090006" cy="6046998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28C3D4E8-1366-957B-423E-C820A13DBA80}"/>
                </a:ext>
              </a:extLst>
            </p:cNvPr>
            <p:cNvGrpSpPr/>
            <p:nvPr/>
          </p:nvGrpSpPr>
          <p:grpSpPr>
            <a:xfrm>
              <a:off x="50997" y="138319"/>
              <a:ext cx="12090006" cy="5024832"/>
              <a:chOff x="141902" y="144604"/>
              <a:chExt cx="12090006" cy="5024832"/>
            </a:xfrm>
          </p:grpSpPr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33127D16-0FDB-49FF-BE28-7EB4E28FC132}"/>
                  </a:ext>
                </a:extLst>
              </p:cNvPr>
              <p:cNvSpPr/>
              <p:nvPr/>
            </p:nvSpPr>
            <p:spPr>
              <a:xfrm>
                <a:off x="141902" y="1960916"/>
                <a:ext cx="1044767" cy="993139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Data Already Had  Some QC Conducted</a:t>
                </a:r>
              </a:p>
            </p:txBody>
          </p:sp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AECCB78-6EFE-AD7F-A41F-1BAC1BCA1B9F}"/>
                  </a:ext>
                </a:extLst>
              </p:cNvPr>
              <p:cNvSpPr/>
              <p:nvPr/>
            </p:nvSpPr>
            <p:spPr>
              <a:xfrm>
                <a:off x="3287855" y="1099581"/>
                <a:ext cx="1208651" cy="524129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Normalization</a:t>
                </a: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9D4D4400-F272-6606-26AC-37741809E561}"/>
                  </a:ext>
                </a:extLst>
              </p:cNvPr>
              <p:cNvSpPr/>
              <p:nvPr/>
            </p:nvSpPr>
            <p:spPr>
              <a:xfrm>
                <a:off x="3287855" y="2198778"/>
                <a:ext cx="1291685" cy="524129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Dimensionality Reduction</a:t>
                </a:r>
              </a:p>
            </p:txBody>
          </p:sp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5E257A5-3CE3-D63C-D927-1903E476F8B7}"/>
                  </a:ext>
                </a:extLst>
              </p:cNvPr>
              <p:cNvSpPr/>
              <p:nvPr/>
            </p:nvSpPr>
            <p:spPr>
              <a:xfrm>
                <a:off x="3287855" y="3378095"/>
                <a:ext cx="1291679" cy="653196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Clustering &amp; Finding Neighbors </a:t>
                </a:r>
              </a:p>
            </p:txBody>
          </p:sp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230B9A65-BDB3-A7BA-582F-CFE0FFC36626}"/>
                  </a:ext>
                </a:extLst>
              </p:cNvPr>
              <p:cNvSpPr/>
              <p:nvPr/>
            </p:nvSpPr>
            <p:spPr>
              <a:xfrm>
                <a:off x="5144870" y="2096101"/>
                <a:ext cx="929338" cy="671199"/>
              </a:xfrm>
              <a:prstGeom prst="roundRect">
                <a:avLst/>
              </a:prstGeom>
              <a:solidFill>
                <a:srgbClr val="F6FF67"/>
              </a:solidFill>
              <a:ln>
                <a:solidFill>
                  <a:srgbClr val="929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Harmony</a:t>
                </a:r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80D445EA-E098-174E-9AF8-AD651F6CB176}"/>
                  </a:ext>
                </a:extLst>
              </p:cNvPr>
              <p:cNvSpPr/>
              <p:nvPr/>
            </p:nvSpPr>
            <p:spPr>
              <a:xfrm>
                <a:off x="5144870" y="3235358"/>
                <a:ext cx="929338" cy="671199"/>
              </a:xfrm>
              <a:prstGeom prst="roundRect">
                <a:avLst/>
              </a:prstGeom>
              <a:solidFill>
                <a:srgbClr val="F6FF67"/>
              </a:solidFill>
              <a:ln>
                <a:solidFill>
                  <a:srgbClr val="929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Seurat Anchors</a:t>
                </a: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0CDDCBCC-FE67-992E-E903-5211701E3B92}"/>
                  </a:ext>
                </a:extLst>
              </p:cNvPr>
              <p:cNvSpPr/>
              <p:nvPr/>
            </p:nvSpPr>
            <p:spPr>
              <a:xfrm>
                <a:off x="7114948" y="1493502"/>
                <a:ext cx="1050093" cy="682710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Seurat to Find all Markers</a:t>
                </a: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5ED24E59-1247-DC51-43EE-E630C24F3F51}"/>
                  </a:ext>
                </a:extLst>
              </p:cNvPr>
              <p:cNvSpPr/>
              <p:nvPr/>
            </p:nvSpPr>
            <p:spPr>
              <a:xfrm>
                <a:off x="7036229" y="3428260"/>
                <a:ext cx="1356729" cy="972544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Non-linear Dimensionality Reduction: UMAP</a:t>
                </a: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0F2E0941-6E5F-396C-1CAD-DAF165B02AEE}"/>
                  </a:ext>
                </a:extLst>
              </p:cNvPr>
              <p:cNvSpPr/>
              <p:nvPr/>
            </p:nvSpPr>
            <p:spPr>
              <a:xfrm>
                <a:off x="8763806" y="3413469"/>
                <a:ext cx="748450" cy="97254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Cluster Cells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92102BCA-AD00-8E9A-C600-24DBF88888B6}"/>
                  </a:ext>
                </a:extLst>
              </p:cNvPr>
              <p:cNvSpPr/>
              <p:nvPr/>
            </p:nvSpPr>
            <p:spPr>
              <a:xfrm>
                <a:off x="9811355" y="3412028"/>
                <a:ext cx="1168838" cy="97254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Comparison of Clusters </a:t>
                </a:r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637269FD-C1F1-4138-2653-E41EE74E4D6D}"/>
                  </a:ext>
                </a:extLst>
              </p:cNvPr>
              <p:cNvSpPr/>
              <p:nvPr/>
            </p:nvSpPr>
            <p:spPr>
              <a:xfrm>
                <a:off x="8575145" y="1481400"/>
                <a:ext cx="1050093" cy="717551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Filter for two-fold change 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261BA18-D760-CCE1-3E5C-046A2A2FF0A4}"/>
                  </a:ext>
                </a:extLst>
              </p:cNvPr>
              <p:cNvSpPr txBox="1"/>
              <p:nvPr/>
            </p:nvSpPr>
            <p:spPr>
              <a:xfrm>
                <a:off x="235764" y="1275074"/>
                <a:ext cx="85609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Quality Control 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2802B6-53E3-5311-E274-7FA809C7F3CA}"/>
                  </a:ext>
                </a:extLst>
              </p:cNvPr>
              <p:cNvSpPr txBox="1"/>
              <p:nvPr/>
            </p:nvSpPr>
            <p:spPr>
              <a:xfrm>
                <a:off x="3235181" y="651282"/>
                <a:ext cx="13970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Preprocessing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12028EC-8B0C-47F2-A9F3-B3C8F05723E1}"/>
                  </a:ext>
                </a:extLst>
              </p:cNvPr>
              <p:cNvSpPr txBox="1"/>
              <p:nvPr/>
            </p:nvSpPr>
            <p:spPr>
              <a:xfrm>
                <a:off x="5043344" y="1622469"/>
                <a:ext cx="11211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Integration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04DE760-C402-E609-06A5-9DEC0BC0B104}"/>
                  </a:ext>
                </a:extLst>
              </p:cNvPr>
              <p:cNvSpPr txBox="1"/>
              <p:nvPr/>
            </p:nvSpPr>
            <p:spPr>
              <a:xfrm>
                <a:off x="6994322" y="956439"/>
                <a:ext cx="27448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Differentially Expressed Genes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5A023C7-BAAB-DD00-16D7-A2B2FFF7EF6D}"/>
                  </a:ext>
                </a:extLst>
              </p:cNvPr>
              <p:cNvSpPr txBox="1"/>
              <p:nvPr/>
            </p:nvSpPr>
            <p:spPr>
              <a:xfrm>
                <a:off x="6994322" y="2993231"/>
                <a:ext cx="2926674" cy="278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err="1"/>
                  <a:t>Pseudotime</a:t>
                </a:r>
                <a:r>
                  <a:rPr lang="en-US" sz="1400" b="1" dirty="0"/>
                  <a:t> Trajectory: Monocle 3 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21579FE-D8C5-395D-3794-D7730CCC3A16}"/>
                  </a:ext>
                </a:extLst>
              </p:cNvPr>
              <p:cNvSpPr txBox="1"/>
              <p:nvPr/>
            </p:nvSpPr>
            <p:spPr>
              <a:xfrm>
                <a:off x="5144869" y="2870886"/>
                <a:ext cx="929338" cy="250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Or</a:t>
                </a:r>
              </a:p>
            </p:txBody>
          </p: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A1BD036B-C70F-FB87-A847-27071B5830D6}"/>
                  </a:ext>
                </a:extLst>
              </p:cNvPr>
              <p:cNvSpPr/>
              <p:nvPr/>
            </p:nvSpPr>
            <p:spPr>
              <a:xfrm>
                <a:off x="11258344" y="3428260"/>
                <a:ext cx="973564" cy="97254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Trajectory Analysis 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4837147-18DF-7439-9E7C-5E1EA76AD679}"/>
                  </a:ext>
                </a:extLst>
              </p:cNvPr>
              <p:cNvSpPr txBox="1"/>
              <p:nvPr/>
            </p:nvSpPr>
            <p:spPr>
              <a:xfrm>
                <a:off x="8442504" y="3774243"/>
                <a:ext cx="296042" cy="250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ym typeface="Wingdings" pitchFamily="2" charset="2"/>
                  </a:rPr>
                  <a:t></a:t>
                </a:r>
                <a:endParaRPr lang="en-US" sz="1200" b="1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EFEA0A7-4D6B-2612-A2BA-2D1B1B094204}"/>
                  </a:ext>
                </a:extLst>
              </p:cNvPr>
              <p:cNvSpPr txBox="1"/>
              <p:nvPr/>
            </p:nvSpPr>
            <p:spPr>
              <a:xfrm>
                <a:off x="3701128" y="1807160"/>
                <a:ext cx="327165" cy="250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+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A860CC9-2914-A987-AA3A-E68CB4665307}"/>
                  </a:ext>
                </a:extLst>
              </p:cNvPr>
              <p:cNvSpPr txBox="1"/>
              <p:nvPr/>
            </p:nvSpPr>
            <p:spPr>
              <a:xfrm>
                <a:off x="3690771" y="2954055"/>
                <a:ext cx="327165" cy="250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+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88AD476-0F6A-F660-DC4E-2588D13685AC}"/>
                  </a:ext>
                </a:extLst>
              </p:cNvPr>
              <p:cNvSpPr txBox="1"/>
              <p:nvPr/>
            </p:nvSpPr>
            <p:spPr>
              <a:xfrm>
                <a:off x="9515313" y="3778522"/>
                <a:ext cx="296042" cy="250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ym typeface="Wingdings" pitchFamily="2" charset="2"/>
                  </a:rPr>
                  <a:t></a:t>
                </a:r>
                <a:endParaRPr lang="en-US" sz="1200" b="1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24F55A7-8947-C6A7-93CB-06FC925C8631}"/>
                  </a:ext>
                </a:extLst>
              </p:cNvPr>
              <p:cNvSpPr txBox="1"/>
              <p:nvPr/>
            </p:nvSpPr>
            <p:spPr>
              <a:xfrm>
                <a:off x="10980193" y="3781060"/>
                <a:ext cx="296042" cy="250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ym typeface="Wingdings" pitchFamily="2" charset="2"/>
                  </a:rPr>
                  <a:t></a:t>
                </a:r>
                <a:endParaRPr lang="en-US" sz="1200" b="1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92B167A-35E8-D9D8-BB07-935163DF85C1}"/>
                  </a:ext>
                </a:extLst>
              </p:cNvPr>
              <p:cNvSpPr txBox="1"/>
              <p:nvPr/>
            </p:nvSpPr>
            <p:spPr>
              <a:xfrm>
                <a:off x="2885145" y="3021119"/>
                <a:ext cx="321520" cy="250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ym typeface="Wingdings" pitchFamily="2" charset="2"/>
                  </a:rPr>
                  <a:t></a:t>
                </a:r>
                <a:endParaRPr lang="en-US" sz="1200" b="1" dirty="0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929C6A31-CAA3-AA0D-35DA-9E00BCDC26B5}"/>
                  </a:ext>
                </a:extLst>
              </p:cNvPr>
              <p:cNvGrpSpPr/>
              <p:nvPr/>
            </p:nvGrpSpPr>
            <p:grpSpPr>
              <a:xfrm>
                <a:off x="4700920" y="2333138"/>
                <a:ext cx="436642" cy="1360509"/>
                <a:chOff x="3173903" y="2317368"/>
                <a:chExt cx="552106" cy="1501477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B1D9277-4FA0-4C49-CD42-E093140A9024}"/>
                    </a:ext>
                  </a:extLst>
                </p:cNvPr>
                <p:cNvSpPr txBox="1"/>
                <p:nvPr/>
              </p:nvSpPr>
              <p:spPr>
                <a:xfrm>
                  <a:off x="3351685" y="2317368"/>
                  <a:ext cx="37432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sym typeface="Wingdings" pitchFamily="2" charset="2"/>
                    </a:rPr>
                    <a:t></a:t>
                  </a:r>
                  <a:endParaRPr lang="en-US" sz="1200" b="1" dirty="0"/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CF53E9D-5261-8AB3-04EB-7361966335F4}"/>
                    </a:ext>
                  </a:extLst>
                </p:cNvPr>
                <p:cNvSpPr txBox="1"/>
                <p:nvPr/>
              </p:nvSpPr>
              <p:spPr>
                <a:xfrm>
                  <a:off x="3351685" y="3541846"/>
                  <a:ext cx="37432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sym typeface="Wingdings" pitchFamily="2" charset="2"/>
                    </a:rPr>
                    <a:t></a:t>
                  </a:r>
                  <a:endParaRPr lang="en-US" sz="1200" b="1" dirty="0"/>
                </a:p>
              </p:txBody>
            </p: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D8EA5618-010F-7FF3-EBFE-40310B4623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274460" y="2448732"/>
                  <a:ext cx="237997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8F870686-0EBE-82EB-AD2A-5CAE334EE2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80229" y="2448732"/>
                  <a:ext cx="0" cy="123426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5AB4809D-1BDE-A909-C2CE-B4711CE295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274460" y="3674282"/>
                  <a:ext cx="232228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9260D519-58F0-7D68-3E6A-4D883A4126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73903" y="3042911"/>
                  <a:ext cx="100557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91887969-A1D8-45EC-C4E4-5406AAA3237A}"/>
                  </a:ext>
                </a:extLst>
              </p:cNvPr>
              <p:cNvSpPr/>
              <p:nvPr/>
            </p:nvSpPr>
            <p:spPr>
              <a:xfrm>
                <a:off x="141902" y="3322509"/>
                <a:ext cx="1043821" cy="1256751"/>
              </a:xfrm>
              <a:prstGeom prst="roundRect">
                <a:avLst/>
              </a:prstGeom>
              <a:solidFill>
                <a:srgbClr val="00B0F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Filtering Based on MT%, </a:t>
                </a:r>
                <a:r>
                  <a:rPr lang="en-US" sz="1200" dirty="0" err="1"/>
                  <a:t>nCount</a:t>
                </a:r>
                <a:r>
                  <a:rPr lang="en-US" sz="1200" dirty="0"/>
                  <a:t>, and </a:t>
                </a:r>
                <a:r>
                  <a:rPr lang="en-US" sz="1200" dirty="0" err="1"/>
                  <a:t>nFeature</a:t>
                </a:r>
                <a:endParaRPr lang="en-US" sz="1200" dirty="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B60386F-8766-C609-884D-E17A17F05920}"/>
                  </a:ext>
                </a:extLst>
              </p:cNvPr>
              <p:cNvSpPr txBox="1"/>
              <p:nvPr/>
            </p:nvSpPr>
            <p:spPr>
              <a:xfrm>
                <a:off x="515790" y="3023208"/>
                <a:ext cx="296042" cy="250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+</a:t>
                </a:r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675500AF-24B4-551F-393B-7D0F7DDB0286}"/>
                  </a:ext>
                </a:extLst>
              </p:cNvPr>
              <p:cNvGrpSpPr/>
              <p:nvPr/>
            </p:nvGrpSpPr>
            <p:grpSpPr>
              <a:xfrm>
                <a:off x="6319107" y="1709923"/>
                <a:ext cx="655985" cy="2324265"/>
                <a:chOff x="5039304" y="2029968"/>
                <a:chExt cx="829449" cy="2565091"/>
              </a:xfrm>
            </p:grpSpPr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36938EBF-4FBA-7234-B697-5E3DA0388214}"/>
                    </a:ext>
                  </a:extLst>
                </p:cNvPr>
                <p:cNvSpPr txBox="1"/>
                <p:nvPr/>
              </p:nvSpPr>
              <p:spPr>
                <a:xfrm>
                  <a:off x="5486400" y="2029968"/>
                  <a:ext cx="37432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sym typeface="Wingdings" pitchFamily="2" charset="2"/>
                    </a:rPr>
                    <a:t></a:t>
                  </a:r>
                  <a:endParaRPr lang="en-US" sz="1200" b="1" dirty="0"/>
                </a:p>
              </p:txBody>
            </p: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09BD72B0-3631-0FCE-9160-B2A84539BA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39861" y="2166112"/>
                  <a:ext cx="510375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BA997E2C-959F-45C1-7B13-FF599E8967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45630" y="2165680"/>
                  <a:ext cx="0" cy="229088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598C1CAD-5399-FCD5-7823-A38B792B56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39304" y="3434696"/>
                  <a:ext cx="100557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3240A35-BC08-A3A3-5B2F-DFF9722775B3}"/>
                    </a:ext>
                  </a:extLst>
                </p:cNvPr>
                <p:cNvSpPr txBox="1"/>
                <p:nvPr/>
              </p:nvSpPr>
              <p:spPr>
                <a:xfrm>
                  <a:off x="5494429" y="4318060"/>
                  <a:ext cx="37432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b="1" dirty="0">
                      <a:sym typeface="Wingdings" pitchFamily="2" charset="2"/>
                    </a:rPr>
                    <a:t></a:t>
                  </a:r>
                  <a:endParaRPr lang="en-US" sz="1200" b="1" dirty="0"/>
                </a:p>
              </p:txBody>
            </p: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23D0A4CA-C1CB-24AC-91AA-A1911541E9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47890" y="4454204"/>
                  <a:ext cx="510375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9A361F83-012F-72AD-C56E-4C06E379AAC8}"/>
                  </a:ext>
                </a:extLst>
              </p:cNvPr>
              <p:cNvSpPr/>
              <p:nvPr/>
            </p:nvSpPr>
            <p:spPr>
              <a:xfrm>
                <a:off x="10085711" y="1484669"/>
                <a:ext cx="894485" cy="717551"/>
              </a:xfrm>
              <a:prstGeom prst="roundRect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GSEA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8588A00-8D45-B23C-9A41-D2C183AE45CB}"/>
                  </a:ext>
                </a:extLst>
              </p:cNvPr>
              <p:cNvSpPr txBox="1"/>
              <p:nvPr/>
            </p:nvSpPr>
            <p:spPr>
              <a:xfrm>
                <a:off x="9894213" y="821802"/>
                <a:ext cx="1277480" cy="493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Functional Analysis 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5B3589-25D0-B40C-E0FD-7EBAB5B3B36B}"/>
                  </a:ext>
                </a:extLst>
              </p:cNvPr>
              <p:cNvSpPr txBox="1"/>
              <p:nvPr/>
            </p:nvSpPr>
            <p:spPr>
              <a:xfrm>
                <a:off x="8218722" y="1694183"/>
                <a:ext cx="296042" cy="250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ym typeface="Wingdings" pitchFamily="2" charset="2"/>
                  </a:rPr>
                  <a:t></a:t>
                </a:r>
                <a:endParaRPr lang="en-US" sz="1200" b="1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E750F5-DD45-30C2-7C9E-6C9D588DECBF}"/>
                  </a:ext>
                </a:extLst>
              </p:cNvPr>
              <p:cNvSpPr txBox="1"/>
              <p:nvPr/>
            </p:nvSpPr>
            <p:spPr>
              <a:xfrm>
                <a:off x="9685619" y="1694183"/>
                <a:ext cx="296042" cy="250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ym typeface="Wingdings" pitchFamily="2" charset="2"/>
                  </a:rPr>
                  <a:t></a:t>
                </a:r>
                <a:endParaRPr lang="en-US" sz="1200" b="1" dirty="0"/>
              </a:p>
            </p:txBody>
          </p:sp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F8116CE7-CAB4-A9CF-FA12-58A99620640F}"/>
                  </a:ext>
                </a:extLst>
              </p:cNvPr>
              <p:cNvSpPr/>
              <p:nvPr/>
            </p:nvSpPr>
            <p:spPr>
              <a:xfrm>
                <a:off x="3287856" y="4579260"/>
                <a:ext cx="1291678" cy="549508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Set Covariates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6C2714F-3D58-28A6-2172-4AFF8640052F}"/>
                  </a:ext>
                </a:extLst>
              </p:cNvPr>
              <p:cNvSpPr txBox="1"/>
              <p:nvPr/>
            </p:nvSpPr>
            <p:spPr>
              <a:xfrm>
                <a:off x="3701128" y="4179779"/>
                <a:ext cx="327165" cy="250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+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A482020-929A-F683-C2AD-BA0EE0C8818D}"/>
                  </a:ext>
                </a:extLst>
              </p:cNvPr>
              <p:cNvSpPr txBox="1"/>
              <p:nvPr/>
            </p:nvSpPr>
            <p:spPr>
              <a:xfrm>
                <a:off x="1517161" y="493138"/>
                <a:ext cx="137759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Conversion &amp; Sub-setting Data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B1BA700-1623-AF67-0040-15D042D8E681}"/>
                  </a:ext>
                </a:extLst>
              </p:cNvPr>
              <p:cNvSpPr txBox="1"/>
              <p:nvPr/>
            </p:nvSpPr>
            <p:spPr>
              <a:xfrm>
                <a:off x="2524224" y="144604"/>
                <a:ext cx="168241" cy="348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2F2797F1-0831-474D-B655-5C3CA29F3FFC}"/>
                  </a:ext>
                </a:extLst>
              </p:cNvPr>
              <p:cNvSpPr/>
              <p:nvPr/>
            </p:nvSpPr>
            <p:spPr>
              <a:xfrm>
                <a:off x="1572471" y="1381259"/>
                <a:ext cx="1279329" cy="1272533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err="1">
                    <a:solidFill>
                      <a:schemeClr val="tx1"/>
                    </a:solidFill>
                  </a:rPr>
                  <a:t>AnnData</a:t>
                </a:r>
                <a:r>
                  <a:rPr lang="en-US" sz="1200" dirty="0">
                    <a:solidFill>
                      <a:schemeClr val="tx1"/>
                    </a:solidFill>
                  </a:rPr>
                  <a:t> to Subset h5ad </a:t>
                </a:r>
                <a:r>
                  <a:rPr lang="en-US" sz="1200" dirty="0" err="1">
                    <a:solidFill>
                      <a:schemeClr val="tx1"/>
                    </a:solidFill>
                  </a:rPr>
                  <a:t>Siles</a:t>
                </a:r>
                <a:r>
                  <a:rPr lang="en-US" sz="1200" dirty="0">
                    <a:solidFill>
                      <a:schemeClr val="tx1"/>
                    </a:solidFill>
                  </a:rPr>
                  <a:t> for Mast Cells and </a:t>
                </a:r>
                <a:r>
                  <a:rPr lang="en-US" sz="1200" dirty="0" err="1">
                    <a:solidFill>
                      <a:schemeClr val="tx1"/>
                    </a:solidFill>
                  </a:rPr>
                  <a:t>Meyloid</a:t>
                </a:r>
                <a:r>
                  <a:rPr lang="en-US" sz="1200" dirty="0">
                    <a:solidFill>
                      <a:schemeClr val="tx1"/>
                    </a:solidFill>
                  </a:rPr>
                  <a:t> Progenitors </a:t>
                </a:r>
              </a:p>
            </p:txBody>
          </p:sp>
          <p:sp>
            <p:nvSpPr>
              <p:cNvPr id="65" name="Rounded Rectangle 64">
                <a:extLst>
                  <a:ext uri="{FF2B5EF4-FFF2-40B4-BE49-F238E27FC236}">
                    <a16:creationId xmlns:a16="http://schemas.microsoft.com/office/drawing/2014/main" id="{F9C489A0-B26B-7B9E-F351-5A1B5F79E1F6}"/>
                  </a:ext>
                </a:extLst>
              </p:cNvPr>
              <p:cNvSpPr/>
              <p:nvPr/>
            </p:nvSpPr>
            <p:spPr>
              <a:xfrm>
                <a:off x="1572471" y="3185322"/>
                <a:ext cx="1291685" cy="738664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Conversion of h5ad Files to Matrices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AA72C0A-4AD7-1433-DB83-083AFFCC7E59}"/>
                  </a:ext>
                </a:extLst>
              </p:cNvPr>
              <p:cNvSpPr txBox="1"/>
              <p:nvPr/>
            </p:nvSpPr>
            <p:spPr>
              <a:xfrm>
                <a:off x="2050620" y="2778001"/>
                <a:ext cx="327165" cy="250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+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1E67585-2360-8646-99FF-47E24F71763C}"/>
                  </a:ext>
                </a:extLst>
              </p:cNvPr>
              <p:cNvSpPr txBox="1"/>
              <p:nvPr/>
            </p:nvSpPr>
            <p:spPr>
              <a:xfrm>
                <a:off x="2057709" y="4055907"/>
                <a:ext cx="327165" cy="250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+</a:t>
                </a:r>
              </a:p>
            </p:txBody>
          </p:sp>
          <p:sp>
            <p:nvSpPr>
              <p:cNvPr id="73" name="Rounded Rectangle 72">
                <a:extLst>
                  <a:ext uri="{FF2B5EF4-FFF2-40B4-BE49-F238E27FC236}">
                    <a16:creationId xmlns:a16="http://schemas.microsoft.com/office/drawing/2014/main" id="{11DEE37D-EB90-4E51-97FA-49E3A3E149DC}"/>
                  </a:ext>
                </a:extLst>
              </p:cNvPr>
              <p:cNvSpPr/>
              <p:nvPr/>
            </p:nvSpPr>
            <p:spPr>
              <a:xfrm>
                <a:off x="1560116" y="4430772"/>
                <a:ext cx="1291685" cy="738664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Conversion of Matrices to Seurat Object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4FE3B9E-DD4D-63E8-9315-3E36731D7664}"/>
                  </a:ext>
                </a:extLst>
              </p:cNvPr>
              <p:cNvSpPr txBox="1"/>
              <p:nvPr/>
            </p:nvSpPr>
            <p:spPr>
              <a:xfrm>
                <a:off x="1198580" y="3028994"/>
                <a:ext cx="296042" cy="250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+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E5A0BD7-E479-E253-650D-29114FCF4507}"/>
                </a:ext>
              </a:extLst>
            </p:cNvPr>
            <p:cNvSpPr txBox="1"/>
            <p:nvPr/>
          </p:nvSpPr>
          <p:spPr>
            <a:xfrm>
              <a:off x="413967" y="5708263"/>
              <a:ext cx="515301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/>
                <a:t>Figure 1: </a:t>
              </a:r>
              <a:r>
                <a:rPr lang="en-US" sz="2500" dirty="0"/>
                <a:t>Analysis Pipeline Overview</a:t>
              </a:r>
              <a:endParaRPr lang="en-US" sz="25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10115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8EF08-1E04-5FCA-C789-E16B169F2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91DE134F-FF1F-C4D7-381B-E5695F378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36404"/>
            <a:ext cx="5728685" cy="2992596"/>
          </a:xfrm>
          <a:prstGeom prst="rect">
            <a:avLst/>
          </a:prstGeom>
        </p:spPr>
      </p:pic>
      <p:pic>
        <p:nvPicPr>
          <p:cNvPr id="19" name="Picture 18" descr="A map of a map&#10;&#10;Description automatically generated with medium confidence">
            <a:extLst>
              <a:ext uri="{FF2B5EF4-FFF2-40B4-BE49-F238E27FC236}">
                <a16:creationId xmlns:a16="http://schemas.microsoft.com/office/drawing/2014/main" id="{2855B4F7-D87F-C3AB-7852-BE9AAA27C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40" y="436404"/>
            <a:ext cx="5477690" cy="2861479"/>
          </a:xfrm>
          <a:prstGeom prst="rect">
            <a:avLst/>
          </a:prstGeom>
        </p:spPr>
      </p:pic>
      <p:pic>
        <p:nvPicPr>
          <p:cNvPr id="26" name="Picture 25" descr="A graph with different colored rectangular objects&#10;&#10;Description automatically generated">
            <a:extLst>
              <a:ext uri="{FF2B5EF4-FFF2-40B4-BE49-F238E27FC236}">
                <a16:creationId xmlns:a16="http://schemas.microsoft.com/office/drawing/2014/main" id="{9959DE62-DA3C-D342-EDF8-438F853D2D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40" y="3429000"/>
            <a:ext cx="6196771" cy="3237118"/>
          </a:xfrm>
          <a:prstGeom prst="rect">
            <a:avLst/>
          </a:prstGeom>
        </p:spPr>
      </p:pic>
      <p:pic>
        <p:nvPicPr>
          <p:cNvPr id="27" name="Picture 26" descr="A graph with different colored rectangular shapes&#10;&#10;Description automatically generated">
            <a:extLst>
              <a:ext uri="{FF2B5EF4-FFF2-40B4-BE49-F238E27FC236}">
                <a16:creationId xmlns:a16="http://schemas.microsoft.com/office/drawing/2014/main" id="{FBC18367-61BB-E79C-D497-3F863ACA23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0911" y="3688470"/>
            <a:ext cx="5203371" cy="27181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C39566-627F-2137-47CE-5236300156C2}"/>
              </a:ext>
            </a:extLst>
          </p:cNvPr>
          <p:cNvSpPr txBox="1"/>
          <p:nvPr/>
        </p:nvSpPr>
        <p:spPr>
          <a:xfrm>
            <a:off x="120408" y="18237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CABE08-AEB9-F2C4-A889-225E0B22D3C7}"/>
              </a:ext>
            </a:extLst>
          </p:cNvPr>
          <p:cNvSpPr txBox="1"/>
          <p:nvPr/>
        </p:nvSpPr>
        <p:spPr>
          <a:xfrm>
            <a:off x="5918228" y="25173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CBE7A0-5E6B-119F-0AD9-C084B5ADB2F3}"/>
              </a:ext>
            </a:extLst>
          </p:cNvPr>
          <p:cNvSpPr txBox="1"/>
          <p:nvPr/>
        </p:nvSpPr>
        <p:spPr>
          <a:xfrm>
            <a:off x="182969" y="3190786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EE7B8C-D407-C468-7C07-92B659FFA0F0}"/>
              </a:ext>
            </a:extLst>
          </p:cNvPr>
          <p:cNvSpPr txBox="1"/>
          <p:nvPr/>
        </p:nvSpPr>
        <p:spPr>
          <a:xfrm>
            <a:off x="5928559" y="3204207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700435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25761-0A5F-8CB4-A350-790B9D2EB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graphs showing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66043062-E19D-BF4B-49A4-7204047D7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49" y="432504"/>
            <a:ext cx="11472302" cy="599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09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F705F-3D47-84A8-0052-B5EC95AC1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3E335DE8-8A59-3BF0-875A-073452E83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522"/>
            <a:ext cx="7772400" cy="4060208"/>
          </a:xfrm>
          <a:prstGeom prst="rect">
            <a:avLst/>
          </a:prstGeom>
        </p:spPr>
      </p:pic>
      <p:pic>
        <p:nvPicPr>
          <p:cNvPr id="5" name="Picture 4" descr="A group of graphs showing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764D4CA4-650D-6395-0545-01A7B7D03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4522"/>
            <a:ext cx="7772400" cy="4060208"/>
          </a:xfrm>
          <a:prstGeom prst="rect">
            <a:avLst/>
          </a:prstGeom>
        </p:spPr>
      </p:pic>
      <p:pic>
        <p:nvPicPr>
          <p:cNvPr id="7" name="Picture 6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AB78A52D-CE89-C3DC-B3E4-AAB979454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4522"/>
            <a:ext cx="7772400" cy="4060208"/>
          </a:xfrm>
          <a:prstGeom prst="rect">
            <a:avLst/>
          </a:prstGeom>
        </p:spPr>
      </p:pic>
      <p:pic>
        <p:nvPicPr>
          <p:cNvPr id="9" name="Picture 8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66FB2C7E-1F35-FFCB-5BE5-2B10566DE1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4522"/>
            <a:ext cx="7772400" cy="4060208"/>
          </a:xfrm>
          <a:prstGeom prst="rect">
            <a:avLst/>
          </a:prstGeom>
        </p:spPr>
      </p:pic>
      <p:pic>
        <p:nvPicPr>
          <p:cNvPr id="11" name="Picture 10" descr="A graph with different colored rectangular shapes&#10;&#10;Description automatically generated">
            <a:extLst>
              <a:ext uri="{FF2B5EF4-FFF2-40B4-BE49-F238E27FC236}">
                <a16:creationId xmlns:a16="http://schemas.microsoft.com/office/drawing/2014/main" id="{58823068-F6C4-524A-3323-1216D3DA49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44522"/>
            <a:ext cx="7772400" cy="4060208"/>
          </a:xfrm>
          <a:prstGeom prst="rect">
            <a:avLst/>
          </a:prstGeom>
        </p:spPr>
      </p:pic>
      <p:pic>
        <p:nvPicPr>
          <p:cNvPr id="13" name="Picture 12" descr="A chart of a dna sequence&#10;&#10;Description automatically generated with medium confidence">
            <a:extLst>
              <a:ext uri="{FF2B5EF4-FFF2-40B4-BE49-F238E27FC236}">
                <a16:creationId xmlns:a16="http://schemas.microsoft.com/office/drawing/2014/main" id="{368CACD2-B52F-ABF3-204B-CCA0F3F8C0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44522"/>
            <a:ext cx="7772400" cy="4060208"/>
          </a:xfrm>
          <a:prstGeom prst="rect">
            <a:avLst/>
          </a:prstGeom>
        </p:spPr>
      </p:pic>
      <p:pic>
        <p:nvPicPr>
          <p:cNvPr id="15" name="Picture 14" descr="A chart of a dna sequence&#10;&#10;Description automatically generated with medium confidence">
            <a:extLst>
              <a:ext uri="{FF2B5EF4-FFF2-40B4-BE49-F238E27FC236}">
                <a16:creationId xmlns:a16="http://schemas.microsoft.com/office/drawing/2014/main" id="{D686F975-AEAD-A709-C308-53CB668753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44522"/>
            <a:ext cx="7772400" cy="4060208"/>
          </a:xfrm>
          <a:prstGeom prst="rect">
            <a:avLst/>
          </a:prstGeom>
        </p:spPr>
      </p:pic>
      <p:pic>
        <p:nvPicPr>
          <p:cNvPr id="17" name="Picture 16" descr="A chart of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0438BB6D-1067-ACF0-F054-C9AC5E63FF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44522"/>
            <a:ext cx="7772400" cy="4060208"/>
          </a:xfrm>
          <a:prstGeom prst="rect">
            <a:avLst/>
          </a:prstGeom>
        </p:spPr>
      </p:pic>
      <p:pic>
        <p:nvPicPr>
          <p:cNvPr id="19" name="Picture 18" descr="A map of a map&#10;&#10;Description automatically generated with medium confidence">
            <a:extLst>
              <a:ext uri="{FF2B5EF4-FFF2-40B4-BE49-F238E27FC236}">
                <a16:creationId xmlns:a16="http://schemas.microsoft.com/office/drawing/2014/main" id="{5B025038-84BD-3B9F-D990-CF11C11B2D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244522"/>
            <a:ext cx="7772400" cy="4060208"/>
          </a:xfrm>
          <a:prstGeom prst="rect">
            <a:avLst/>
          </a:prstGeom>
        </p:spPr>
      </p:pic>
      <p:pic>
        <p:nvPicPr>
          <p:cNvPr id="21" name="Picture 20" descr="A map of a tree&#10;&#10;Description automatically generated with medium confidence">
            <a:extLst>
              <a:ext uri="{FF2B5EF4-FFF2-40B4-BE49-F238E27FC236}">
                <a16:creationId xmlns:a16="http://schemas.microsoft.com/office/drawing/2014/main" id="{65ED7FB7-52A6-5E1A-8333-81ED28594B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44522"/>
            <a:ext cx="7772400" cy="4060208"/>
          </a:xfrm>
          <a:prstGeom prst="rect">
            <a:avLst/>
          </a:prstGeom>
        </p:spPr>
      </p:pic>
      <p:pic>
        <p:nvPicPr>
          <p:cNvPr id="23" name="Picture 22" descr="A graph with different colored rectangular objects&#10;&#10;Description automatically generated">
            <a:extLst>
              <a:ext uri="{FF2B5EF4-FFF2-40B4-BE49-F238E27FC236}">
                <a16:creationId xmlns:a16="http://schemas.microsoft.com/office/drawing/2014/main" id="{3E069F78-FE54-7DF0-D3FA-D1360D1564F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244522"/>
            <a:ext cx="7772400" cy="4060208"/>
          </a:xfrm>
          <a:prstGeom prst="rect">
            <a:avLst/>
          </a:prstGeom>
        </p:spPr>
      </p:pic>
      <p:pic>
        <p:nvPicPr>
          <p:cNvPr id="25" name="Picture 24" descr="A chart with many colored dots&#10;&#10;Description automatically generated with medium confidence">
            <a:extLst>
              <a:ext uri="{FF2B5EF4-FFF2-40B4-BE49-F238E27FC236}">
                <a16:creationId xmlns:a16="http://schemas.microsoft.com/office/drawing/2014/main" id="{D791FA12-4B24-8714-C312-DEFCF8A55D7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244522"/>
            <a:ext cx="7772400" cy="406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55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7D3E3-0F5F-6AA8-D548-101738914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different colors&#10;&#10;Description automatically generated">
            <a:extLst>
              <a:ext uri="{FF2B5EF4-FFF2-40B4-BE49-F238E27FC236}">
                <a16:creationId xmlns:a16="http://schemas.microsoft.com/office/drawing/2014/main" id="{20690B96-4F9C-6893-7152-703551ACD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49" y="292100"/>
            <a:ext cx="5754551" cy="3006108"/>
          </a:xfrm>
          <a:prstGeom prst="rect">
            <a:avLst/>
          </a:prstGeom>
        </p:spPr>
      </p:pic>
      <p:pic>
        <p:nvPicPr>
          <p:cNvPr id="11" name="Picture 10" descr="A map of the world&#10;&#10;Description automatically generated">
            <a:extLst>
              <a:ext uri="{FF2B5EF4-FFF2-40B4-BE49-F238E27FC236}">
                <a16:creationId xmlns:a16="http://schemas.microsoft.com/office/drawing/2014/main" id="{F69672F8-6B5F-37D1-79D3-02747B3BF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49" y="3721100"/>
            <a:ext cx="5414191" cy="2828308"/>
          </a:xfrm>
          <a:prstGeom prst="rect">
            <a:avLst/>
          </a:prstGeom>
        </p:spPr>
      </p:pic>
      <p:pic>
        <p:nvPicPr>
          <p:cNvPr id="15" name="Picture 14" descr="A graph with different colored rectangles&#10;&#10;Description automatically generated">
            <a:extLst>
              <a:ext uri="{FF2B5EF4-FFF2-40B4-BE49-F238E27FC236}">
                <a16:creationId xmlns:a16="http://schemas.microsoft.com/office/drawing/2014/main" id="{C03FD70A-7508-55F3-A4FE-79F8D2E59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451" y="177800"/>
            <a:ext cx="5414191" cy="2828308"/>
          </a:xfrm>
          <a:prstGeom prst="rect">
            <a:avLst/>
          </a:prstGeom>
        </p:spPr>
      </p:pic>
      <p:pic>
        <p:nvPicPr>
          <p:cNvPr id="17" name="Picture 16" descr="A graph with different colored rectangles&#10;&#10;Description automatically generated">
            <a:extLst>
              <a:ext uri="{FF2B5EF4-FFF2-40B4-BE49-F238E27FC236}">
                <a16:creationId xmlns:a16="http://schemas.microsoft.com/office/drawing/2014/main" id="{D8B1F649-5F1A-C748-9AB4-CE828E2D19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3334413"/>
            <a:ext cx="6154421" cy="321499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A2CDB15-2314-2C44-67F0-B6495F378D91}"/>
              </a:ext>
            </a:extLst>
          </p:cNvPr>
          <p:cNvSpPr txBox="1"/>
          <p:nvPr/>
        </p:nvSpPr>
        <p:spPr>
          <a:xfrm>
            <a:off x="120408" y="18237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5945A8-9D2D-9F2B-59E0-932F0DABE951}"/>
              </a:ext>
            </a:extLst>
          </p:cNvPr>
          <p:cNvSpPr txBox="1"/>
          <p:nvPr/>
        </p:nvSpPr>
        <p:spPr>
          <a:xfrm>
            <a:off x="120408" y="3559793"/>
            <a:ext cx="327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9613D5-183D-F01F-C8B5-67C3ED51E012}"/>
              </a:ext>
            </a:extLst>
          </p:cNvPr>
          <p:cNvSpPr txBox="1"/>
          <p:nvPr/>
        </p:nvSpPr>
        <p:spPr>
          <a:xfrm>
            <a:off x="6085581" y="177800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481E14-5A2C-C41F-056F-9AC2BFFBD1AD}"/>
              </a:ext>
            </a:extLst>
          </p:cNvPr>
          <p:cNvSpPr txBox="1"/>
          <p:nvPr/>
        </p:nvSpPr>
        <p:spPr>
          <a:xfrm>
            <a:off x="6085581" y="3059669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964449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C28E7-A47D-2963-5823-3C08C95A3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maps with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6C63E83A-00BC-A36C-8412-56E230729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365" y="0"/>
            <a:ext cx="6509635" cy="4621444"/>
          </a:xfrm>
          <a:prstGeom prst="rect">
            <a:avLst/>
          </a:prstGeom>
        </p:spPr>
      </p:pic>
      <p:pic>
        <p:nvPicPr>
          <p:cNvPr id="4" name="Picture 3" descr="A map of the world&#10;&#10;Description automatically generated">
            <a:extLst>
              <a:ext uri="{FF2B5EF4-FFF2-40B4-BE49-F238E27FC236}">
                <a16:creationId xmlns:a16="http://schemas.microsoft.com/office/drawing/2014/main" id="{872CDFB2-5132-BF71-0F77-94E13C36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949" y="0"/>
            <a:ext cx="578031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8C38F-78F2-CD77-E287-FFA75BFEC324}"/>
              </a:ext>
            </a:extLst>
          </p:cNvPr>
          <p:cNvSpPr txBox="1"/>
          <p:nvPr/>
        </p:nvSpPr>
        <p:spPr>
          <a:xfrm>
            <a:off x="124690" y="18466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4B1DEC-AB85-F345-7E0D-434256999D22}"/>
              </a:ext>
            </a:extLst>
          </p:cNvPr>
          <p:cNvSpPr txBox="1"/>
          <p:nvPr/>
        </p:nvSpPr>
        <p:spPr>
          <a:xfrm>
            <a:off x="5355031" y="16607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8D8366-93AA-24E5-6FF7-A73B45755E23}"/>
              </a:ext>
            </a:extLst>
          </p:cNvPr>
          <p:cNvSpPr txBox="1"/>
          <p:nvPr/>
        </p:nvSpPr>
        <p:spPr>
          <a:xfrm>
            <a:off x="5167747" y="4660604"/>
            <a:ext cx="69134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MITF = Microphthalmia-associated transcription factor) is a transcription factor that plays a critical role in the development and function of melanocytes, osteoclasts, and mast cells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BATF = (Basic leucine zipper ATF-like transcription factor) is a transcription factor involved in immune regulation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KIT = receptor tyrosine kinase involved in the regulation of cell survival, proliferation, and differentiation, particularly in hematopoietic stem cells, mast cells, and germ cells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DIDO1: Developmental Transcription Factors</a:t>
            </a:r>
            <a:br>
              <a:rPr lang="en-US" sz="1400" dirty="0"/>
            </a:b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3A87AE-A7CE-F279-7F5F-0E764A2B0BDF}"/>
              </a:ext>
            </a:extLst>
          </p:cNvPr>
          <p:cNvSpPr txBox="1"/>
          <p:nvPr/>
        </p:nvSpPr>
        <p:spPr>
          <a:xfrm>
            <a:off x="8007927" y="3041054"/>
            <a:ext cx="418407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RUNX1 = transcription factor involved in hematopoiesis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CD34 = cell surface glycoprotein expressed on hematopoietic stem cells and progenitor cells</a:t>
            </a:r>
            <a:endParaRPr 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GATA1 = transcription factor that plays a critical role in erythropoiesis and </a:t>
            </a:r>
            <a:r>
              <a:rPr lang="en-US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megakaryopoiesis</a:t>
            </a:r>
            <a:endParaRPr lang="en-US" sz="1400" b="0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870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7662C-113C-FF63-0B33-F47BC5C7B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9D237E1-5436-4956-12F5-67496EF93C98}"/>
              </a:ext>
            </a:extLst>
          </p:cNvPr>
          <p:cNvSpPr txBox="1"/>
          <p:nvPr/>
        </p:nvSpPr>
        <p:spPr>
          <a:xfrm>
            <a:off x="120408" y="18237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52AF63-E64F-5A5F-68E0-23B8C758321F}"/>
              </a:ext>
            </a:extLst>
          </p:cNvPr>
          <p:cNvSpPr txBox="1"/>
          <p:nvPr/>
        </p:nvSpPr>
        <p:spPr>
          <a:xfrm>
            <a:off x="120408" y="2623614"/>
            <a:ext cx="31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</a:t>
            </a:r>
          </a:p>
        </p:txBody>
      </p:sp>
      <p:pic>
        <p:nvPicPr>
          <p:cNvPr id="7" name="Picture 6" descr="A diagram of a fetus&#10;&#10;Description automatically generated">
            <a:extLst>
              <a:ext uri="{FF2B5EF4-FFF2-40B4-BE49-F238E27FC236}">
                <a16:creationId xmlns:a16="http://schemas.microsoft.com/office/drawing/2014/main" id="{3022083A-5012-A63E-4742-258829FE57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8" t="13923" r="4498" b="30714"/>
          <a:stretch/>
        </p:blipFill>
        <p:spPr>
          <a:xfrm>
            <a:off x="489741" y="27145"/>
            <a:ext cx="5103361" cy="2132747"/>
          </a:xfrm>
          <a:prstGeom prst="rect">
            <a:avLst/>
          </a:prstGeom>
        </p:spPr>
      </p:pic>
      <p:pic>
        <p:nvPicPr>
          <p:cNvPr id="2" name="Picture 1" descr="A chart of different colored shapes&#10;&#10;Description automatically generated with medium confidence">
            <a:extLst>
              <a:ext uri="{FF2B5EF4-FFF2-40B4-BE49-F238E27FC236}">
                <a16:creationId xmlns:a16="http://schemas.microsoft.com/office/drawing/2014/main" id="{AAD23438-1CE3-2F3D-77A9-AA21226D5B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762"/>
          <a:stretch/>
        </p:blipFill>
        <p:spPr>
          <a:xfrm>
            <a:off x="489741" y="2623614"/>
            <a:ext cx="2376123" cy="4245321"/>
          </a:xfrm>
          <a:prstGeom prst="rect">
            <a:avLst/>
          </a:prstGeom>
        </p:spPr>
      </p:pic>
      <p:pic>
        <p:nvPicPr>
          <p:cNvPr id="4" name="Picture 3" descr="A chart of different colored shapes&#10;&#10;Description automatically generated with medium confidence">
            <a:extLst>
              <a:ext uri="{FF2B5EF4-FFF2-40B4-BE49-F238E27FC236}">
                <a16:creationId xmlns:a16="http://schemas.microsoft.com/office/drawing/2014/main" id="{CCDA5CEF-891A-C308-ED7B-ED12711663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940" r="22224"/>
          <a:stretch/>
        </p:blipFill>
        <p:spPr>
          <a:xfrm>
            <a:off x="2918044" y="2567626"/>
            <a:ext cx="2127293" cy="4301309"/>
          </a:xfrm>
          <a:prstGeom prst="rect">
            <a:avLst/>
          </a:prstGeom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9A3DC5A2-1628-FC11-0ECE-40284E176C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7911" t="33013" b="35679"/>
          <a:stretch/>
        </p:blipFill>
        <p:spPr>
          <a:xfrm>
            <a:off x="5313756" y="4619548"/>
            <a:ext cx="2481480" cy="1837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EEAC23-2439-28B6-9002-EE2604397442}"/>
              </a:ext>
            </a:extLst>
          </p:cNvPr>
          <p:cNvSpPr txBox="1"/>
          <p:nvPr/>
        </p:nvSpPr>
        <p:spPr>
          <a:xfrm>
            <a:off x="6368312" y="235553"/>
            <a:ext cx="5597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Ratio of cells expressed In Each Stage of Development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A5D232-F13A-9654-2708-77A381D6BC9F}"/>
              </a:ext>
            </a:extLst>
          </p:cNvPr>
          <p:cNvSpPr txBox="1"/>
          <p:nvPr/>
        </p:nvSpPr>
        <p:spPr>
          <a:xfrm rot="16200000">
            <a:off x="5226381" y="1746853"/>
            <a:ext cx="1223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% of Cells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B6E6E9-F1D3-9B39-9F84-FF91E7566E7B}"/>
              </a:ext>
            </a:extLst>
          </p:cNvPr>
          <p:cNvSpPr txBox="1"/>
          <p:nvPr/>
        </p:nvSpPr>
        <p:spPr>
          <a:xfrm>
            <a:off x="8063656" y="3652644"/>
            <a:ext cx="2420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Stage of Development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E2FAF6-8039-8CFE-199B-836E10A37822}"/>
              </a:ext>
            </a:extLst>
          </p:cNvPr>
          <p:cNvSpPr txBox="1"/>
          <p:nvPr/>
        </p:nvSpPr>
        <p:spPr>
          <a:xfrm>
            <a:off x="5701148" y="182373"/>
            <a:ext cx="32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pic>
        <p:nvPicPr>
          <p:cNvPr id="19" name="Picture 18" descr="A group of colorful rectangular shapes&#10;&#10;Description automatically generated with medium confidence">
            <a:extLst>
              <a:ext uri="{FF2B5EF4-FFF2-40B4-BE49-F238E27FC236}">
                <a16:creationId xmlns:a16="http://schemas.microsoft.com/office/drawing/2014/main" id="{A609E0CB-09B2-C48C-66D4-C4B0F1DAE34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97" t="8506" r="5032" b="5181"/>
          <a:stretch/>
        </p:blipFill>
        <p:spPr>
          <a:xfrm>
            <a:off x="6022754" y="667141"/>
            <a:ext cx="6169246" cy="2985503"/>
          </a:xfrm>
          <a:prstGeom prst="rect">
            <a:avLst/>
          </a:prstGeom>
        </p:spPr>
      </p:pic>
      <p:pic>
        <p:nvPicPr>
          <p:cNvPr id="20" name="Picture 19" descr="A group of colorful lines with text&#10;&#10;Description automatically generated with medium confidence">
            <a:extLst>
              <a:ext uri="{FF2B5EF4-FFF2-40B4-BE49-F238E27FC236}">
                <a16:creationId xmlns:a16="http://schemas.microsoft.com/office/drawing/2014/main" id="{38B4E95B-97F4-3582-404E-95D2853856D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340" t="10032" r="7285"/>
          <a:stretch/>
        </p:blipFill>
        <p:spPr>
          <a:xfrm>
            <a:off x="8248745" y="4575264"/>
            <a:ext cx="2639360" cy="179216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85CCE60-CD33-1F59-104B-8FC02158806A}"/>
              </a:ext>
            </a:extLst>
          </p:cNvPr>
          <p:cNvSpPr txBox="1"/>
          <p:nvPr/>
        </p:nvSpPr>
        <p:spPr>
          <a:xfrm>
            <a:off x="790751" y="2245787"/>
            <a:ext cx="21272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Not Integrated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A7D310-7BBA-A850-42FE-DC7400434BD8}"/>
              </a:ext>
            </a:extLst>
          </p:cNvPr>
          <p:cNvSpPr txBox="1"/>
          <p:nvPr/>
        </p:nvSpPr>
        <p:spPr>
          <a:xfrm>
            <a:off x="2964139" y="2245788"/>
            <a:ext cx="25046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Integrated Using Harmony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DD175D-14EA-EDC9-E005-1F9797A7D5D2}"/>
              </a:ext>
            </a:extLst>
          </p:cNvPr>
          <p:cNvSpPr txBox="1"/>
          <p:nvPr/>
        </p:nvSpPr>
        <p:spPr>
          <a:xfrm>
            <a:off x="5313756" y="4252099"/>
            <a:ext cx="25046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Cell Types (C)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AED961-371F-D0A3-4C5C-11EF74AD2F8E}"/>
              </a:ext>
            </a:extLst>
          </p:cNvPr>
          <p:cNvSpPr txBox="1"/>
          <p:nvPr/>
        </p:nvSpPr>
        <p:spPr>
          <a:xfrm>
            <a:off x="8248745" y="4202646"/>
            <a:ext cx="25046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/>
              <a:t>Cell Types (B)</a:t>
            </a:r>
          </a:p>
        </p:txBody>
      </p:sp>
    </p:spTree>
    <p:extLst>
      <p:ext uri="{BB962C8B-B14F-4D97-AF65-F5344CB8AC3E}">
        <p14:creationId xmlns:p14="http://schemas.microsoft.com/office/powerpoint/2010/main" val="1063980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FF162-4C55-E7AE-F5D8-C493425D7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hart with numbers and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939F0A7D-9996-FC3B-F3B4-E7383F4B5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71" y="141983"/>
            <a:ext cx="5753629" cy="6139543"/>
          </a:xfrm>
          <a:prstGeom prst="rect">
            <a:avLst/>
          </a:prstGeom>
        </p:spPr>
      </p:pic>
      <p:pic>
        <p:nvPicPr>
          <p:cNvPr id="7" name="Picture 6" descr="A chart of a diagram&#10;&#10;Description automatically generated with medium confidence">
            <a:extLst>
              <a:ext uri="{FF2B5EF4-FFF2-40B4-BE49-F238E27FC236}">
                <a16:creationId xmlns:a16="http://schemas.microsoft.com/office/drawing/2014/main" id="{BB2B88B4-7BB9-6E01-9B26-D38F107A2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377" y="303565"/>
            <a:ext cx="5753630" cy="64235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C0EC11-229B-D46D-2C99-F6018650209A}"/>
              </a:ext>
            </a:extLst>
          </p:cNvPr>
          <p:cNvSpPr txBox="1"/>
          <p:nvPr/>
        </p:nvSpPr>
        <p:spPr>
          <a:xfrm>
            <a:off x="240365" y="4557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F08027-3E6B-F3C6-B14E-59FBBB1329BA}"/>
              </a:ext>
            </a:extLst>
          </p:cNvPr>
          <p:cNvSpPr txBox="1"/>
          <p:nvPr/>
        </p:nvSpPr>
        <p:spPr>
          <a:xfrm>
            <a:off x="5976043" y="0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7C7EE4-3DD9-B773-6AB9-D8D2042B7813}"/>
              </a:ext>
            </a:extLst>
          </p:cNvPr>
          <p:cNvSpPr txBox="1"/>
          <p:nvPr/>
        </p:nvSpPr>
        <p:spPr>
          <a:xfrm>
            <a:off x="995438" y="6129048"/>
            <a:ext cx="726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60349D-F99B-CF19-79B1-67D974C85B2A}"/>
              </a:ext>
            </a:extLst>
          </p:cNvPr>
          <p:cNvSpPr txBox="1"/>
          <p:nvPr/>
        </p:nvSpPr>
        <p:spPr>
          <a:xfrm>
            <a:off x="4206723" y="6129048"/>
            <a:ext cx="73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Least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98E7AB-F6A8-785A-BFD6-79A2AE174150}"/>
              </a:ext>
            </a:extLst>
          </p:cNvPr>
          <p:cNvCxnSpPr>
            <a:cxnSpLocks/>
          </p:cNvCxnSpPr>
          <p:nvPr/>
        </p:nvCxnSpPr>
        <p:spPr>
          <a:xfrm>
            <a:off x="1099457" y="6565493"/>
            <a:ext cx="3839389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DAFC0DE-3AA5-5B5C-593D-D2A1C9647C2C}"/>
              </a:ext>
            </a:extLst>
          </p:cNvPr>
          <p:cNvSpPr txBox="1"/>
          <p:nvPr/>
        </p:nvSpPr>
        <p:spPr>
          <a:xfrm>
            <a:off x="995438" y="6565493"/>
            <a:ext cx="40280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Expected appearance based on differentiation </a:t>
            </a:r>
          </a:p>
        </p:txBody>
      </p:sp>
    </p:spTree>
    <p:extLst>
      <p:ext uri="{BB962C8B-B14F-4D97-AF65-F5344CB8AC3E}">
        <p14:creationId xmlns:p14="http://schemas.microsoft.com/office/powerpoint/2010/main" val="3219514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1E243-6A74-9D28-DF8B-4ED432B41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18364C25-6508-1BF6-C438-5BAB20918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66" y="395684"/>
            <a:ext cx="11613268" cy="606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44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59156-58E1-30F3-B7A5-364B55145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hart of different colored maps&#10;&#10;Description automatically generated with medium confidence">
            <a:extLst>
              <a:ext uri="{FF2B5EF4-FFF2-40B4-BE49-F238E27FC236}">
                <a16:creationId xmlns:a16="http://schemas.microsoft.com/office/drawing/2014/main" id="{FD9451E8-7681-3ACC-6DB5-8A61B2A27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4522"/>
            <a:ext cx="7772400" cy="406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80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B56CD-85FA-3057-2820-10FC95413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4217639-783D-D199-9B13-B3F4E00A19A9}"/>
              </a:ext>
            </a:extLst>
          </p:cNvPr>
          <p:cNvGrpSpPr/>
          <p:nvPr/>
        </p:nvGrpSpPr>
        <p:grpSpPr>
          <a:xfrm>
            <a:off x="454006" y="72806"/>
            <a:ext cx="11283987" cy="6795239"/>
            <a:chOff x="454006" y="72806"/>
            <a:chExt cx="11283987" cy="6795239"/>
          </a:xfrm>
        </p:grpSpPr>
        <p:pic>
          <p:nvPicPr>
            <p:cNvPr id="5" name="Picture 4" descr="A line graph with numbers&#10;&#10;Description automatically generated">
              <a:extLst>
                <a:ext uri="{FF2B5EF4-FFF2-40B4-BE49-F238E27FC236}">
                  <a16:creationId xmlns:a16="http://schemas.microsoft.com/office/drawing/2014/main" id="{77FCAB9E-84D9-684F-6EAA-858C147A4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1953" y="280533"/>
              <a:ext cx="4449175" cy="2324196"/>
            </a:xfrm>
            <a:prstGeom prst="rect">
              <a:avLst/>
            </a:prstGeom>
          </p:spPr>
        </p:pic>
        <p:pic>
          <p:nvPicPr>
            <p:cNvPr id="9" name="Picture 8" descr="A group of colored dots&#10;&#10;Description automatically generated with medium confidence">
              <a:extLst>
                <a:ext uri="{FF2B5EF4-FFF2-40B4-BE49-F238E27FC236}">
                  <a16:creationId xmlns:a16="http://schemas.microsoft.com/office/drawing/2014/main" id="{9836334B-0544-DDA9-AB09-47F947661D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6441"/>
            <a:stretch/>
          </p:blipFill>
          <p:spPr>
            <a:xfrm>
              <a:off x="679152" y="72806"/>
              <a:ext cx="3446714" cy="3361751"/>
            </a:xfrm>
            <a:prstGeom prst="rect">
              <a:avLst/>
            </a:prstGeom>
          </p:spPr>
        </p:pic>
        <p:pic>
          <p:nvPicPr>
            <p:cNvPr id="3" name="Picture 2" descr="A group of colorful rectangular shapes&#10;&#10;Description automatically generated with medium confidence">
              <a:extLst>
                <a:ext uri="{FF2B5EF4-FFF2-40B4-BE49-F238E27FC236}">
                  <a16:creationId xmlns:a16="http://schemas.microsoft.com/office/drawing/2014/main" id="{18660ECF-00DF-2151-038A-879D9BD95D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97" t="8506" b="5181"/>
            <a:stretch/>
          </p:blipFill>
          <p:spPr>
            <a:xfrm>
              <a:off x="4517370" y="3513210"/>
              <a:ext cx="6502404" cy="2985503"/>
            </a:xfrm>
            <a:prstGeom prst="rect">
              <a:avLst/>
            </a:prstGeom>
          </p:spPr>
        </p:pic>
        <p:pic>
          <p:nvPicPr>
            <p:cNvPr id="6" name="Picture 5" descr="A group of colorful lines with text&#10;&#10;Description automatically generated with medium confidence">
              <a:extLst>
                <a:ext uri="{FF2B5EF4-FFF2-40B4-BE49-F238E27FC236}">
                  <a16:creationId xmlns:a16="http://schemas.microsoft.com/office/drawing/2014/main" id="{2D2571E2-5E51-37FE-C485-B6714545C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340" r="7285"/>
            <a:stretch/>
          </p:blipFill>
          <p:spPr>
            <a:xfrm>
              <a:off x="9467215" y="1227916"/>
              <a:ext cx="2270778" cy="1713825"/>
            </a:xfrm>
            <a:prstGeom prst="rect">
              <a:avLst/>
            </a:prstGeom>
          </p:spPr>
        </p:pic>
        <p:pic>
          <p:nvPicPr>
            <p:cNvPr id="8" name="Picture 7" descr="A group of colored dots&#10;&#10;Description automatically generated with medium confidence">
              <a:extLst>
                <a:ext uri="{FF2B5EF4-FFF2-40B4-BE49-F238E27FC236}">
                  <a16:creationId xmlns:a16="http://schemas.microsoft.com/office/drawing/2014/main" id="{009C428F-407D-82F8-17BE-CF1B4E67C6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775"/>
            <a:stretch/>
          </p:blipFill>
          <p:spPr>
            <a:xfrm>
              <a:off x="679152" y="3445570"/>
              <a:ext cx="3075339" cy="340185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37E5A8B-8258-F675-BFD6-4F1D472FCD3C}"/>
                </a:ext>
              </a:extLst>
            </p:cNvPr>
            <p:cNvSpPr txBox="1"/>
            <p:nvPr/>
          </p:nvSpPr>
          <p:spPr>
            <a:xfrm>
              <a:off x="4862928" y="3081622"/>
              <a:ext cx="55974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Ratio of cells expressed In Each Stage of Development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29CB876-613F-F525-F7E7-0AD2EA789657}"/>
                </a:ext>
              </a:extLst>
            </p:cNvPr>
            <p:cNvSpPr txBox="1"/>
            <p:nvPr/>
          </p:nvSpPr>
          <p:spPr>
            <a:xfrm rot="16200000">
              <a:off x="3720997" y="4592922"/>
              <a:ext cx="1223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% of Cells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998952-5B43-6523-960D-C0090413AA31}"/>
                </a:ext>
              </a:extLst>
            </p:cNvPr>
            <p:cNvSpPr txBox="1"/>
            <p:nvPr/>
          </p:nvSpPr>
          <p:spPr>
            <a:xfrm>
              <a:off x="6558272" y="6498713"/>
              <a:ext cx="24205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Stage of Development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E4D083-0428-42F9-E129-B621FFC83249}"/>
                </a:ext>
              </a:extLst>
            </p:cNvPr>
            <p:cNvSpPr txBox="1"/>
            <p:nvPr/>
          </p:nvSpPr>
          <p:spPr>
            <a:xfrm>
              <a:off x="454006" y="72806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790C12-AD47-23BF-46DE-B4CE6ABFC842}"/>
                </a:ext>
              </a:extLst>
            </p:cNvPr>
            <p:cNvSpPr txBox="1"/>
            <p:nvPr/>
          </p:nvSpPr>
          <p:spPr>
            <a:xfrm>
              <a:off x="515485" y="3434557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B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8436C2-9A2D-CE99-DE84-641E025DEFFD}"/>
                </a:ext>
              </a:extLst>
            </p:cNvPr>
            <p:cNvSpPr txBox="1"/>
            <p:nvPr/>
          </p:nvSpPr>
          <p:spPr>
            <a:xfrm>
              <a:off x="4320311" y="72806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C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6205788-A488-D2A8-06F9-4501E6B63E42}"/>
                </a:ext>
              </a:extLst>
            </p:cNvPr>
            <p:cNvSpPr txBox="1"/>
            <p:nvPr/>
          </p:nvSpPr>
          <p:spPr>
            <a:xfrm>
              <a:off x="4320311" y="3002209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4594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09670-5812-D49E-41AF-036DD9998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different colored graphs&#10;&#10;Description automatically generated with medium confidence">
            <a:extLst>
              <a:ext uri="{FF2B5EF4-FFF2-40B4-BE49-F238E27FC236}">
                <a16:creationId xmlns:a16="http://schemas.microsoft.com/office/drawing/2014/main" id="{F073AF83-58E2-A63D-AD60-E32D1927C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626"/>
          <a:stretch/>
        </p:blipFill>
        <p:spPr>
          <a:xfrm>
            <a:off x="1027478" y="250092"/>
            <a:ext cx="3383157" cy="618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827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B5A25E-333A-1F7E-FE1D-250776E10D33}"/>
              </a:ext>
            </a:extLst>
          </p:cNvPr>
          <p:cNvGrpSpPr/>
          <p:nvPr/>
        </p:nvGrpSpPr>
        <p:grpSpPr>
          <a:xfrm>
            <a:off x="271946" y="1177905"/>
            <a:ext cx="11474630" cy="4981107"/>
            <a:chOff x="271946" y="1177905"/>
            <a:chExt cx="11474630" cy="4981107"/>
          </a:xfrm>
        </p:grpSpPr>
        <p:pic>
          <p:nvPicPr>
            <p:cNvPr id="7" name="Picture 6" descr="A line graph with dots&#10;&#10;Description automatically generated">
              <a:extLst>
                <a:ext uri="{FF2B5EF4-FFF2-40B4-BE49-F238E27FC236}">
                  <a16:creationId xmlns:a16="http://schemas.microsoft.com/office/drawing/2014/main" id="{CEF0D28D-8EBC-1F07-A382-CC872D349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21216" y="1264966"/>
              <a:ext cx="2825360" cy="2389052"/>
            </a:xfrm>
            <a:prstGeom prst="rect">
              <a:avLst/>
            </a:prstGeom>
          </p:spPr>
        </p:pic>
        <p:pic>
          <p:nvPicPr>
            <p:cNvPr id="15" name="Picture 14" descr="A close-up of a map&#10;&#10;Description automatically generated">
              <a:extLst>
                <a:ext uri="{FF2B5EF4-FFF2-40B4-BE49-F238E27FC236}">
                  <a16:creationId xmlns:a16="http://schemas.microsoft.com/office/drawing/2014/main" id="{1254F974-EA24-16D2-1A24-7BBC3E3C0C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9964"/>
            <a:stretch/>
          </p:blipFill>
          <p:spPr>
            <a:xfrm>
              <a:off x="271946" y="1283673"/>
              <a:ext cx="3732392" cy="487006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A5A9F4F-7CE4-FAB8-8510-FAAC136D8518}"/>
                </a:ext>
              </a:extLst>
            </p:cNvPr>
            <p:cNvSpPr txBox="1"/>
            <p:nvPr/>
          </p:nvSpPr>
          <p:spPr>
            <a:xfrm>
              <a:off x="271946" y="117790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A</a:t>
              </a:r>
            </a:p>
          </p:txBody>
        </p:sp>
        <p:pic>
          <p:nvPicPr>
            <p:cNvPr id="21" name="Picture 20" descr="A close-up of a map&#10;&#10;Description automatically generated">
              <a:extLst>
                <a:ext uri="{FF2B5EF4-FFF2-40B4-BE49-F238E27FC236}">
                  <a16:creationId xmlns:a16="http://schemas.microsoft.com/office/drawing/2014/main" id="{28C46727-2FC4-1853-C004-ED1095BCDF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066"/>
            <a:stretch/>
          </p:blipFill>
          <p:spPr>
            <a:xfrm>
              <a:off x="4004338" y="1186437"/>
              <a:ext cx="4753211" cy="497257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3CD82F9-CE20-BCF5-7EE4-660A50B4C3DE}"/>
                </a:ext>
              </a:extLst>
            </p:cNvPr>
            <p:cNvSpPr txBox="1"/>
            <p:nvPr/>
          </p:nvSpPr>
          <p:spPr>
            <a:xfrm>
              <a:off x="3840671" y="1177905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B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80CB37-8038-370C-4A4E-C9ED086F1D12}"/>
                </a:ext>
              </a:extLst>
            </p:cNvPr>
            <p:cNvSpPr txBox="1"/>
            <p:nvPr/>
          </p:nvSpPr>
          <p:spPr>
            <a:xfrm>
              <a:off x="8613985" y="1177905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632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2FE35-A0E9-336C-6B2C-C5D70EDC0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B4077BC-3A94-E46B-473F-387DA3C53988}"/>
              </a:ext>
            </a:extLst>
          </p:cNvPr>
          <p:cNvGrpSpPr/>
          <p:nvPr/>
        </p:nvGrpSpPr>
        <p:grpSpPr>
          <a:xfrm>
            <a:off x="784257" y="0"/>
            <a:ext cx="10729853" cy="6586758"/>
            <a:chOff x="784257" y="0"/>
            <a:chExt cx="10729853" cy="6586758"/>
          </a:xfrm>
        </p:grpSpPr>
        <p:pic>
          <p:nvPicPr>
            <p:cNvPr id="5" name="Picture 4" descr="A screenshot of a graph&#10;&#10;Description automatically generated">
              <a:extLst>
                <a:ext uri="{FF2B5EF4-FFF2-40B4-BE49-F238E27FC236}">
                  <a16:creationId xmlns:a16="http://schemas.microsoft.com/office/drawing/2014/main" id="{C420CD33-7D4E-80AB-4E9F-F45390429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163" r="19506"/>
            <a:stretch/>
          </p:blipFill>
          <p:spPr>
            <a:xfrm>
              <a:off x="784257" y="0"/>
              <a:ext cx="2835447" cy="6117134"/>
            </a:xfrm>
            <a:prstGeom prst="rect">
              <a:avLst/>
            </a:prstGeom>
          </p:spPr>
        </p:pic>
        <p:pic>
          <p:nvPicPr>
            <p:cNvPr id="7" name="Picture 6" descr="A group of colored dots&#10;&#10;Description automatically generated with medium confidence">
              <a:extLst>
                <a:ext uri="{FF2B5EF4-FFF2-40B4-BE49-F238E27FC236}">
                  <a16:creationId xmlns:a16="http://schemas.microsoft.com/office/drawing/2014/main" id="{DB986D74-B6B3-863A-F3FD-EFC7C7B270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163"/>
            <a:stretch/>
          </p:blipFill>
          <p:spPr>
            <a:xfrm>
              <a:off x="6855201" y="0"/>
              <a:ext cx="4658909" cy="6117135"/>
            </a:xfrm>
            <a:prstGeom prst="rect">
              <a:avLst/>
            </a:prstGeom>
          </p:spPr>
        </p:pic>
        <p:pic>
          <p:nvPicPr>
            <p:cNvPr id="9" name="Picture 8" descr="A screenshot of a graph&#10;&#10;Description automatically generated">
              <a:extLst>
                <a:ext uri="{FF2B5EF4-FFF2-40B4-BE49-F238E27FC236}">
                  <a16:creationId xmlns:a16="http://schemas.microsoft.com/office/drawing/2014/main" id="{D2849374-4CFF-F9E5-1AC8-22588FA3E0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163" r="19506"/>
            <a:stretch/>
          </p:blipFill>
          <p:spPr>
            <a:xfrm>
              <a:off x="3819729" y="0"/>
              <a:ext cx="2835447" cy="611713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E03A20-3C78-A78E-9FAB-83D46CDD78A0}"/>
                </a:ext>
              </a:extLst>
            </p:cNvPr>
            <p:cNvSpPr txBox="1"/>
            <p:nvPr/>
          </p:nvSpPr>
          <p:spPr>
            <a:xfrm>
              <a:off x="1706881" y="6188796"/>
              <a:ext cx="15037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k.Weight</a:t>
              </a:r>
              <a:r>
                <a:rPr lang="en-US" dirty="0"/>
                <a:t> = 20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814532-DBEF-C13E-90AB-A27BE539CFFB}"/>
                </a:ext>
              </a:extLst>
            </p:cNvPr>
            <p:cNvSpPr txBox="1"/>
            <p:nvPr/>
          </p:nvSpPr>
          <p:spPr>
            <a:xfrm>
              <a:off x="4868295" y="6217426"/>
              <a:ext cx="15037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k.Weight</a:t>
              </a:r>
              <a:r>
                <a:rPr lang="en-US" dirty="0"/>
                <a:t> = 50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98069A-EC15-C515-426F-0E191C47D37C}"/>
                </a:ext>
              </a:extLst>
            </p:cNvPr>
            <p:cNvSpPr txBox="1"/>
            <p:nvPr/>
          </p:nvSpPr>
          <p:spPr>
            <a:xfrm>
              <a:off x="8029709" y="6188796"/>
              <a:ext cx="15037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k.Weight</a:t>
              </a:r>
              <a:r>
                <a:rPr lang="en-US" dirty="0"/>
                <a:t> = 70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96A5FF-8B24-3C1B-BB2F-F78E055FCE70}"/>
                </a:ext>
              </a:extLst>
            </p:cNvPr>
            <p:cNvSpPr txBox="1"/>
            <p:nvPr/>
          </p:nvSpPr>
          <p:spPr>
            <a:xfrm>
              <a:off x="1003085" y="8338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BD356AD-DEE3-AEDD-A535-EB9A4E40A270}"/>
                </a:ext>
              </a:extLst>
            </p:cNvPr>
            <p:cNvSpPr txBox="1"/>
            <p:nvPr/>
          </p:nvSpPr>
          <p:spPr>
            <a:xfrm>
              <a:off x="4033697" y="83381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B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280055-B1F8-E263-7CFF-68042F2F4CAF}"/>
                </a:ext>
              </a:extLst>
            </p:cNvPr>
            <p:cNvSpPr txBox="1"/>
            <p:nvPr/>
          </p:nvSpPr>
          <p:spPr>
            <a:xfrm>
              <a:off x="7053890" y="83381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8130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174C0-30CD-2F58-D401-6A6ED3B36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0D9A4D1-36D8-46C0-042B-FB6295378532}"/>
              </a:ext>
            </a:extLst>
          </p:cNvPr>
          <p:cNvGrpSpPr/>
          <p:nvPr/>
        </p:nvGrpSpPr>
        <p:grpSpPr>
          <a:xfrm>
            <a:off x="204255" y="0"/>
            <a:ext cx="11932610" cy="6688178"/>
            <a:chOff x="204255" y="0"/>
            <a:chExt cx="11932610" cy="6688178"/>
          </a:xfrm>
        </p:grpSpPr>
        <p:pic>
          <p:nvPicPr>
            <p:cNvPr id="8" name="Picture 7" descr="A graph with multiple colored bars&#10;&#10;Description automatically generated with medium confidence">
              <a:extLst>
                <a:ext uri="{FF2B5EF4-FFF2-40B4-BE49-F238E27FC236}">
                  <a16:creationId xmlns:a16="http://schemas.microsoft.com/office/drawing/2014/main" id="{8730FE23-CE54-944C-1BE1-6F9E441353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4426"/>
            <a:stretch/>
          </p:blipFill>
          <p:spPr>
            <a:xfrm>
              <a:off x="378341" y="3429000"/>
              <a:ext cx="5338935" cy="3259178"/>
            </a:xfrm>
            <a:prstGeom prst="rect">
              <a:avLst/>
            </a:prstGeom>
          </p:spPr>
        </p:pic>
        <p:pic>
          <p:nvPicPr>
            <p:cNvPr id="10" name="Picture 9" descr="A graph with multiple colored rectangles&#10;&#10;Description automatically generated">
              <a:extLst>
                <a:ext uri="{FF2B5EF4-FFF2-40B4-BE49-F238E27FC236}">
                  <a16:creationId xmlns:a16="http://schemas.microsoft.com/office/drawing/2014/main" id="{8CC75950-8A2C-1F3E-973D-8EF400DB5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97866" y="3429000"/>
              <a:ext cx="6238999" cy="325917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79B9426-E1F9-9E97-C86D-51C4DE28F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341" y="308414"/>
              <a:ext cx="5316279" cy="277716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9FFB144-30F8-0B9F-8DD2-E8A5C4DD6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308414"/>
              <a:ext cx="5316279" cy="277716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8BE5B08-727B-1C5B-EB07-075E07473EE8}"/>
                </a:ext>
              </a:extLst>
            </p:cNvPr>
            <p:cNvSpPr txBox="1"/>
            <p:nvPr/>
          </p:nvSpPr>
          <p:spPr>
            <a:xfrm>
              <a:off x="214674" y="0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C11FCE5-BE0D-2469-C086-E2A8E6818B16}"/>
                </a:ext>
              </a:extLst>
            </p:cNvPr>
            <p:cNvSpPr txBox="1"/>
            <p:nvPr/>
          </p:nvSpPr>
          <p:spPr>
            <a:xfrm>
              <a:off x="5932333" y="12374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B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EE54A5-543B-CFDA-D2CE-0983B16EFA5B}"/>
                </a:ext>
              </a:extLst>
            </p:cNvPr>
            <p:cNvSpPr txBox="1"/>
            <p:nvPr/>
          </p:nvSpPr>
          <p:spPr>
            <a:xfrm>
              <a:off x="204255" y="3209322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C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71023B-C0DE-A0DC-3092-E345DF28DE99}"/>
                </a:ext>
              </a:extLst>
            </p:cNvPr>
            <p:cNvSpPr txBox="1"/>
            <p:nvPr/>
          </p:nvSpPr>
          <p:spPr>
            <a:xfrm>
              <a:off x="5932333" y="3209322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9007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2616</TotalTime>
  <Words>634</Words>
  <Application>Microsoft Macintosh PowerPoint</Application>
  <PresentationFormat>Widescreen</PresentationFormat>
  <Paragraphs>141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Aptos</vt:lpstr>
      <vt:lpstr>Aptos Display</vt:lpstr>
      <vt:lpstr>Arial</vt:lpstr>
      <vt:lpstr>Söhne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Sierra, Mariana</dc:creator>
  <cp:lastModifiedBy>Sierra, Mariana</cp:lastModifiedBy>
  <cp:revision>3</cp:revision>
  <dcterms:created xsi:type="dcterms:W3CDTF">2024-04-16T15:09:20Z</dcterms:created>
  <dcterms:modified xsi:type="dcterms:W3CDTF">2024-04-19T13:48:18Z</dcterms:modified>
</cp:coreProperties>
</file>